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2" r:id="rId6"/>
    <p:sldId id="265" r:id="rId7"/>
    <p:sldId id="273" r:id="rId8"/>
    <p:sldId id="275" r:id="rId9"/>
    <p:sldId id="258" r:id="rId10"/>
    <p:sldId id="276" r:id="rId11"/>
    <p:sldId id="277" r:id="rId12"/>
    <p:sldId id="278" r:id="rId13"/>
    <p:sldId id="285" r:id="rId14"/>
    <p:sldId id="279" r:id="rId15"/>
    <p:sldId id="280" r:id="rId16"/>
    <p:sldId id="282" r:id="rId17"/>
    <p:sldId id="283" r:id="rId18"/>
    <p:sldId id="284" r:id="rId19"/>
    <p:sldId id="286" r:id="rId20"/>
    <p:sldId id="287" r:id="rId21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2" autoAdjust="0"/>
    <p:restoredTop sz="94280" autoAdjust="0"/>
  </p:normalViewPr>
  <p:slideViewPr>
    <p:cSldViewPr>
      <p:cViewPr varScale="1">
        <p:scale>
          <a:sx n="110" d="100"/>
          <a:sy n="110" d="100"/>
        </p:scale>
        <p:origin x="-348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dov&#225;\Desktop\sign&#225;ln&#237;%20k&#243;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18"/>
  <c:chart>
    <c:plotArea>
      <c:layout>
        <c:manualLayout>
          <c:layoutTarget val="inner"/>
          <c:xMode val="edge"/>
          <c:yMode val="edge"/>
          <c:x val="0.15893889176261763"/>
          <c:y val="4.934453193350849E-2"/>
          <c:w val="0.58396459566641767"/>
          <c:h val="0.83931478565179352"/>
        </c:manualLayout>
      </c:layout>
      <c:lineChart>
        <c:grouping val="standard"/>
        <c:ser>
          <c:idx val="0"/>
          <c:order val="0"/>
          <c:tx>
            <c:strRef>
              <c:f>List1!$B$3</c:f>
              <c:strCache>
                <c:ptCount val="1"/>
                <c:pt idx="0">
                  <c:v>1. počet r.č., u kterých byl vykázán kód 06349</c:v>
                </c:pt>
              </c:strCache>
            </c:strRef>
          </c:tx>
          <c:cat>
            <c:numLit>
              <c:formatCode>General</c:formatCode>
              <c:ptCount val="4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</c:numLit>
          </c:cat>
          <c:val>
            <c:numRef>
              <c:f>List1!$B$4:$B$7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14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2. počet dní, ve kterých byl vykázán kód 06349</c:v>
                </c:pt>
              </c:strCache>
            </c:strRef>
          </c:tx>
          <c:cat>
            <c:numLit>
              <c:formatCode>General</c:formatCode>
              <c:ptCount val="4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</c:numLit>
          </c:cat>
          <c:val>
            <c:numRef>
              <c:f>List1!$C$4:$C$7</c:f>
              <c:numCache>
                <c:formatCode>General</c:formatCode>
                <c:ptCount val="4"/>
                <c:pt idx="0">
                  <c:v>26</c:v>
                </c:pt>
                <c:pt idx="1">
                  <c:v>84</c:v>
                </c:pt>
                <c:pt idx="2">
                  <c:v>109</c:v>
                </c:pt>
                <c:pt idx="3">
                  <c:v>240</c:v>
                </c:pt>
              </c:numCache>
            </c:numRef>
          </c:val>
        </c:ser>
        <c:ser>
          <c:idx val="2"/>
          <c:order val="2"/>
          <c:tx>
            <c:strRef>
              <c:f>List1!$D$3</c:f>
              <c:strCache>
                <c:ptCount val="1"/>
                <c:pt idx="0">
                  <c:v>3.  celkový počet všech vykázaných kódů 06349</c:v>
                </c:pt>
              </c:strCache>
            </c:strRef>
          </c:tx>
          <c:cat>
            <c:numLit>
              <c:formatCode>General</c:formatCode>
              <c:ptCount val="4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</c:numLit>
          </c:cat>
          <c:val>
            <c:numRef>
              <c:f>List1!$D$4:$D$7</c:f>
              <c:numCache>
                <c:formatCode>General</c:formatCode>
                <c:ptCount val="4"/>
                <c:pt idx="0">
                  <c:v>58</c:v>
                </c:pt>
                <c:pt idx="1">
                  <c:v>112</c:v>
                </c:pt>
                <c:pt idx="2">
                  <c:v>180</c:v>
                </c:pt>
                <c:pt idx="3">
                  <c:v>402</c:v>
                </c:pt>
              </c:numCache>
            </c:numRef>
          </c:val>
        </c:ser>
        <c:ser>
          <c:idx val="3"/>
          <c:order val="3"/>
          <c:tx>
            <c:strRef>
              <c:f>List1!#REF!</c:f>
              <c:strCache>
                <c:ptCount val="1"/>
                <c:pt idx="0">
                  <c:v>#REF!</c:v>
                </c:pt>
              </c:strCache>
            </c:strRef>
          </c:tx>
          <c:cat>
            <c:numLit>
              <c:formatCode>General</c:formatCode>
              <c:ptCount val="4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</c:numLit>
          </c:cat>
          <c:val>
            <c:numRef>
              <c:f>List1!#REF!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List1!#REF!</c:f>
              <c:strCache>
                <c:ptCount val="1"/>
                <c:pt idx="0">
                  <c:v>#REF!</c:v>
                </c:pt>
              </c:strCache>
            </c:strRef>
          </c:tx>
          <c:cat>
            <c:numLit>
              <c:formatCode>General</c:formatCode>
              <c:ptCount val="4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</c:numLit>
          </c:cat>
          <c:val>
            <c:numRef>
              <c:f>List1!#REF!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List1!#REF!</c:f>
              <c:strCache>
                <c:ptCount val="1"/>
                <c:pt idx="0">
                  <c:v>#REF!</c:v>
                </c:pt>
              </c:strCache>
            </c:strRef>
          </c:tx>
          <c:cat>
            <c:numLit>
              <c:formatCode>General</c:formatCode>
              <c:ptCount val="4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</c:numLit>
          </c:cat>
          <c:val>
            <c:numRef>
              <c:f>List1!#REF!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List1!#REF!</c:f>
              <c:strCache>
                <c:ptCount val="1"/>
                <c:pt idx="0">
                  <c:v>#REF!</c:v>
                </c:pt>
              </c:strCache>
            </c:strRef>
          </c:tx>
          <c:cat>
            <c:numLit>
              <c:formatCode>General</c:formatCode>
              <c:ptCount val="4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</c:numLit>
          </c:cat>
          <c:val>
            <c:numRef>
              <c:f>List1!#REF!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marker val="1"/>
        <c:axId val="70799744"/>
        <c:axId val="70801280"/>
      </c:lineChart>
      <c:catAx>
        <c:axId val="70799744"/>
        <c:scaling>
          <c:orientation val="minMax"/>
        </c:scaling>
        <c:axPos val="b"/>
        <c:numFmt formatCode="General" sourceLinked="1"/>
        <c:tickLblPos val="nextTo"/>
        <c:crossAx val="70801280"/>
        <c:crosses val="autoZero"/>
        <c:auto val="1"/>
        <c:lblAlgn val="ctr"/>
        <c:lblOffset val="100"/>
      </c:catAx>
      <c:valAx>
        <c:axId val="70801280"/>
        <c:scaling>
          <c:orientation val="minMax"/>
        </c:scaling>
        <c:axPos val="l"/>
        <c:majorGridlines/>
        <c:numFmt formatCode="General" sourceLinked="1"/>
        <c:tickLblPos val="nextTo"/>
        <c:crossAx val="70799744"/>
        <c:crosses val="autoZero"/>
        <c:crossBetween val="between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78345498783454959"/>
          <c:y val="3.2043394575678112E-2"/>
          <c:w val="0.21654501216545044"/>
          <c:h val="0.4022110236220473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007642-8E8A-46D9-9584-1BFDDD84F562}" type="datetime1">
              <a:rPr lang="cs-CZ" smtClean="0"/>
              <a:pPr algn="r" rtl="0"/>
              <a:t>17.10.2017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EA424187-8591-4565-B703-51BF54BE01EE}" type="datetime1">
              <a:rPr lang="cs-CZ" smtClean="0"/>
              <a:pPr algn="r"/>
              <a:t>17.10.2017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75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236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0695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5184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4182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5068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72E964A-6B52-48D2-8B98-B5A8DE93DC00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3195B25-A597-4D2B-989D-796E1E4493E0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EA7181-D737-42D9-B7C4-40C6C20C0519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A2AD638-7413-43C7-B16C-B54D9AB4D45D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9533AFB-6193-4FDA-BE6D-B437F32E1AE6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D8499BC-15F2-4CED-B34C-CFDE6D24B483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BC89967-245D-4123-88DF-1F81FA77D1AE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9F0CFB1-09DE-46FB-B372-42224D49FFA3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537CBF1-CBFD-4E51-9F13-C415055D7975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8053709-BBE3-4BFC-ADDD-4EC1B18330FF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Upravit styly předlohy textu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6BADB7FF-46C6-44E3-9782-67C362BDC44E}" type="datetime1">
              <a:rPr lang="cs-CZ" smtClean="0"/>
              <a:pPr/>
              <a:t>17.10.2017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1764" y="260648"/>
            <a:ext cx="11521280" cy="2592288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 smtClean="0"/>
              <a:t>      </a:t>
            </a:r>
            <a:r>
              <a:rPr lang="cs-CZ" sz="5300" b="1" dirty="0" smtClean="0">
                <a:solidFill>
                  <a:srgbClr val="C00000"/>
                </a:solidFill>
                <a:latin typeface="Arial Black" pitchFamily="34" charset="0"/>
              </a:rPr>
              <a:t>DOMÁCÍ HOSPICOVÁ </a:t>
            </a:r>
            <a:br>
              <a:rPr lang="cs-CZ" sz="53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5300" b="1" dirty="0" smtClean="0">
                <a:solidFill>
                  <a:srgbClr val="C00000"/>
                </a:solidFill>
                <a:latin typeface="Arial Black" pitchFamily="34" charset="0"/>
              </a:rPr>
              <a:t>            PALIATIVNÍ PÉČE </a:t>
            </a:r>
            <a:br>
              <a:rPr lang="cs-CZ" sz="53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5300" b="1" dirty="0" smtClean="0">
                <a:solidFill>
                  <a:srgbClr val="C00000"/>
                </a:solidFill>
                <a:latin typeface="Arial Black" pitchFamily="34" charset="0"/>
              </a:rPr>
              <a:t>  FARNÍ CHARITY NERATOVICE</a:t>
            </a:r>
            <a:endParaRPr lang="cs-CZ" sz="53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13" y="3284984"/>
            <a:ext cx="8458200" cy="2353816"/>
          </a:xfrm>
        </p:spPr>
        <p:txBody>
          <a:bodyPr rtlCol="0"/>
          <a:lstStyle/>
          <a:p>
            <a:pPr rtl="0"/>
            <a:r>
              <a:rPr lang="cs-CZ" dirty="0" smtClean="0"/>
              <a:t>          </a:t>
            </a:r>
            <a:r>
              <a:rPr lang="cs-CZ" sz="3600" dirty="0" smtClean="0">
                <a:latin typeface="Arial Black" pitchFamily="34" charset="0"/>
              </a:rPr>
              <a:t>Miloslava </a:t>
            </a:r>
            <a:r>
              <a:rPr lang="cs-CZ" sz="3600" dirty="0" err="1" smtClean="0">
                <a:latin typeface="Arial Black" pitchFamily="34" charset="0"/>
              </a:rPr>
              <a:t>Machovcová</a:t>
            </a:r>
            <a:endParaRPr lang="cs-CZ" sz="3600" dirty="0" smtClean="0">
              <a:latin typeface="Arial Black" pitchFamily="34" charset="0"/>
            </a:endParaRPr>
          </a:p>
          <a:p>
            <a:pPr rtl="0"/>
            <a:endParaRPr lang="cs-CZ" dirty="0" smtClean="0">
              <a:latin typeface="Arial Black" pitchFamily="34" charset="0"/>
            </a:endParaRPr>
          </a:p>
          <a:p>
            <a:pPr rtl="0"/>
            <a:r>
              <a:rPr lang="cs-CZ" dirty="0" smtClean="0">
                <a:latin typeface="Arial Black" pitchFamily="34" charset="0"/>
              </a:rPr>
              <a:t>                  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Teplice 19.-20.10.2017 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3" descr="C:\Users\admin2\Desktop\Charita znaky\Logo 9001 v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8788" y="5301208"/>
            <a:ext cx="1210965" cy="1152128"/>
          </a:xfrm>
          <a:prstGeom prst="rect">
            <a:avLst/>
          </a:prstGeom>
          <a:noFill/>
        </p:spPr>
      </p:pic>
      <p:pic>
        <p:nvPicPr>
          <p:cNvPr id="5" name="Picture 4" descr="C:\Users\admin2\Desktop\Charita znaky\Logo NC kvality Č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9916" y="5157192"/>
            <a:ext cx="1063355" cy="1216684"/>
          </a:xfrm>
          <a:prstGeom prst="rect">
            <a:avLst/>
          </a:prstGeom>
          <a:noFill/>
        </p:spPr>
      </p:pic>
      <p:pic>
        <p:nvPicPr>
          <p:cNvPr id="6" name="Obrázek 5" descr="02log1_charita_2b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2284" y="4653136"/>
            <a:ext cx="1512168" cy="1983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05780" y="602128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    Odsávačka  </a:t>
            </a:r>
            <a:r>
              <a:rPr lang="cs-CZ" sz="2000" dirty="0" err="1" smtClean="0">
                <a:solidFill>
                  <a:srgbClr val="C00000"/>
                </a:solidFill>
                <a:latin typeface="Arial Black" pitchFamily="34" charset="0"/>
              </a:rPr>
              <a:t>Mevacs</a:t>
            </a: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 M30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Obrázek 4" descr="IMG_0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56" y="620688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PŘISTROJ 2017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4572" y="188640"/>
            <a:ext cx="3942184" cy="591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7246540" y="6309320"/>
            <a:ext cx="27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Odsávačka </a:t>
            </a:r>
            <a:r>
              <a:rPr lang="cs-CZ" sz="2000" dirty="0" err="1" smtClean="0">
                <a:solidFill>
                  <a:srgbClr val="C00000"/>
                </a:solidFill>
                <a:latin typeface="Arial Black" pitchFamily="34" charset="0"/>
              </a:rPr>
              <a:t>Fazzini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352056_o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772" y="404664"/>
            <a:ext cx="666750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1352056_o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8508" y="1412776"/>
            <a:ext cx="5000625" cy="50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7030516" y="260648"/>
            <a:ext cx="41044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Polohovací lůžko</a:t>
            </a:r>
            <a:endParaRPr lang="cs-CZ" sz="32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9796" y="4725144"/>
            <a:ext cx="7128792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spolupracujeme s firmami, která dnes zajišťují polohovací 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lůžka pro klienty do domova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např.firma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SORAL &amp; HANZLIK, s.r.o. , která zajišťuje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veškerý servis ( nemáme technika 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13" y="116633"/>
            <a:ext cx="11305256" cy="648072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Graf porovnání signálního kódu 06349</a:t>
            </a:r>
            <a:endParaRPr lang="cs-CZ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061964" y="836707"/>
          <a:ext cx="8027127" cy="5188208"/>
        </p:xfrm>
        <a:graphic>
          <a:graphicData uri="http://schemas.openxmlformats.org/drawingml/2006/table">
            <a:tbl>
              <a:tblPr/>
              <a:tblGrid>
                <a:gridCol w="1057962"/>
                <a:gridCol w="2323055"/>
                <a:gridCol w="2323055"/>
                <a:gridCol w="2323055"/>
              </a:tblGrid>
              <a:tr h="380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 počet r.č., u kterých byl vykázán kód 06349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2. počet dní, ve kterých byl vykázán kód 06349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3.  celkový počet všech vykázaných kódů 06349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1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GRAF - POROVNÁNÍ VYKÁZANÉHO SIGNÁLNÍHO KÓDU 06349 ZA SLEDOVANÉ OBDOBÍ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1413892" y="2492896"/>
          <a:ext cx="9747423" cy="315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196752"/>
            <a:ext cx="8458201" cy="4823048"/>
          </a:xfrm>
        </p:spPr>
        <p:txBody>
          <a:bodyPr>
            <a:normAutofit/>
          </a:bodyPr>
          <a:lstStyle/>
          <a:p>
            <a:pPr marL="223838" lvl="0" indent="-228600">
              <a:spcBef>
                <a:spcPts val="1600"/>
              </a:spcBef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164B4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éče o pacienty v terminálním stádiu je velmi náročná, vyčerpávající pro sestry i pečovatelky, proto musí být dobře ohodnocena</a:t>
            </a:r>
          </a:p>
          <a:p>
            <a:pPr marL="223838" lvl="0" indent="-228600">
              <a:spcBef>
                <a:spcPts val="1600"/>
              </a:spcBef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164B4F"/>
                </a:solidFill>
                <a:latin typeface="Arial" pitchFamily="34" charset="0"/>
                <a:cs typeface="Arial" pitchFamily="34" charset="0"/>
              </a:rPr>
              <a:t>pokud je péče v odpoledních hodinách, v nočních hodinách, musí být uhrazen příplatek, snažíme se zaměstnance ohodnotit formou odměn </a:t>
            </a:r>
          </a:p>
          <a:p>
            <a:pPr marL="223838" lvl="0" indent="-228600">
              <a:spcBef>
                <a:spcPts val="1600"/>
              </a:spcBef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164B4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164B4F"/>
                </a:solidFill>
                <a:latin typeface="Arial" pitchFamily="34" charset="0"/>
                <a:cs typeface="Arial" pitchFamily="34" charset="0"/>
              </a:rPr>
              <a:t>v organizace </a:t>
            </a:r>
            <a:r>
              <a:rPr lang="cs-CZ" sz="2800" dirty="0" smtClean="0">
                <a:solidFill>
                  <a:srgbClr val="164B4F"/>
                </a:solidFill>
                <a:latin typeface="Arial" pitchFamily="34" charset="0"/>
                <a:cs typeface="Arial" pitchFamily="34" charset="0"/>
              </a:rPr>
              <a:t>se snažíme své zaměstnance dobře ohodnotit, vážit si jich, vybavit je materiálem – každá sestra má tonometr, </a:t>
            </a:r>
            <a:r>
              <a:rPr lang="cs-CZ" sz="2800" dirty="0" err="1" smtClean="0">
                <a:solidFill>
                  <a:srgbClr val="164B4F"/>
                </a:solidFill>
                <a:latin typeface="Arial" pitchFamily="34" charset="0"/>
                <a:cs typeface="Arial" pitchFamily="34" charset="0"/>
              </a:rPr>
              <a:t>glukometr</a:t>
            </a:r>
            <a:r>
              <a:rPr lang="cs-CZ" sz="2800" dirty="0" smtClean="0">
                <a:solidFill>
                  <a:srgbClr val="164B4F"/>
                </a:solidFill>
                <a:latin typeface="Arial" pitchFamily="34" charset="0"/>
                <a:cs typeface="Arial" pitchFamily="34" charset="0"/>
              </a:rPr>
              <a:t>, jednorázové pomůcky, teploměry a to co je potřeba pro péči o pacienty.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188640"/>
            <a:ext cx="8458201" cy="5760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Kazuistika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884" y="1124744"/>
            <a:ext cx="10345215" cy="5616624"/>
          </a:xfrm>
        </p:spPr>
        <p:txBody>
          <a:bodyPr>
            <a:normAutofit fontScale="40000" lnSpcReduction="20000"/>
          </a:bodyPr>
          <a:lstStyle/>
          <a:p>
            <a:r>
              <a:rPr lang="cs-CZ" sz="6700" b="1" u="sng" dirty="0" smtClean="0">
                <a:latin typeface="Arial" pitchFamily="34" charset="0"/>
                <a:cs typeface="Arial" pitchFamily="34" charset="0"/>
              </a:rPr>
              <a:t>Pacient s tumorem  mozku, 21 let</a:t>
            </a:r>
          </a:p>
          <a:p>
            <a:endParaRPr lang="cs-CZ" sz="4500" b="1" u="sng" dirty="0" smtClean="0">
              <a:latin typeface="Arial" pitchFamily="34" charset="0"/>
              <a:cs typeface="Arial" pitchFamily="34" charset="0"/>
            </a:endParaRPr>
          </a:p>
          <a:p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6000" dirty="0" smtClean="0">
                <a:latin typeface="Arial" pitchFamily="34" charset="0"/>
                <a:cs typeface="Arial" pitchFamily="34" charset="0"/>
              </a:rPr>
              <a:t>Rodiče si přejí, aby zemřel doma. A také trochu věří na zázrak. Tatínek nakoupil spoustu podpůrných preparátů a je úplně mimo obraz.                                                       Pacient je orientovaný, imobilní, s permanentním </a:t>
            </a:r>
            <a:r>
              <a:rPr lang="cs-CZ" sz="6000" dirty="0" err="1" smtClean="0">
                <a:latin typeface="Arial" pitchFamily="34" charset="0"/>
                <a:cs typeface="Arial" pitchFamily="34" charset="0"/>
              </a:rPr>
              <a:t>katetrem</a:t>
            </a:r>
            <a:r>
              <a:rPr lang="cs-CZ" sz="6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6000" dirty="0" err="1" smtClean="0">
                <a:latin typeface="Arial" pitchFamily="34" charset="0"/>
                <a:cs typeface="Arial" pitchFamily="34" charset="0"/>
              </a:rPr>
              <a:t>dekubit</a:t>
            </a:r>
            <a:r>
              <a:rPr lang="cs-CZ" sz="6000" dirty="0" smtClean="0">
                <a:latin typeface="Arial" pitchFamily="34" charset="0"/>
                <a:cs typeface="Arial" pitchFamily="34" charset="0"/>
              </a:rPr>
              <a:t> na patě, později i v </a:t>
            </a:r>
            <a:r>
              <a:rPr lang="cs-CZ" sz="6000" dirty="0" err="1" smtClean="0">
                <a:latin typeface="Arial" pitchFamily="34" charset="0"/>
                <a:cs typeface="Arial" pitchFamily="34" charset="0"/>
              </a:rPr>
              <a:t>sakru</a:t>
            </a:r>
            <a:r>
              <a:rPr lang="cs-CZ" sz="6000" dirty="0" smtClean="0">
                <a:latin typeface="Arial" pitchFamily="34" charset="0"/>
                <a:cs typeface="Arial" pitchFamily="34" charset="0"/>
              </a:rPr>
              <a:t>. Bolesti hlavy při sebemenší manipulaci.                                                                                   Čeká na bratra, medika, který má přijet na týden domů. Mezitím úporně zvrací, a nic nepomáhá. Je zchvácený, vysušený, bolesti hlavy se od námahy stupňují. Jde o eden mozku. Řešíme s lékařem a podáváme infuze. </a:t>
            </a:r>
          </a:p>
          <a:p>
            <a:r>
              <a:rPr lang="cs-CZ" sz="6000" dirty="0" smtClean="0">
                <a:latin typeface="Arial" pitchFamily="34" charset="0"/>
                <a:cs typeface="Arial" pitchFamily="34" charset="0"/>
              </a:rPr>
              <a:t>Pacient našel společnou řeč se sestřičkami, které jsou jen o něco starší než on.                                                                                                         Při ošetřování mu pouští muziku, povídají si co je venku nového a i se zasmějí.</a:t>
            </a:r>
          </a:p>
          <a:p>
            <a:r>
              <a:rPr lang="cs-CZ" sz="6000" dirty="0" smtClean="0">
                <a:latin typeface="Arial" pitchFamily="34" charset="0"/>
                <a:cs typeface="Arial" pitchFamily="34" charset="0"/>
              </a:rPr>
              <a:t>Víme že čeká na bratra a pak odejde.</a:t>
            </a:r>
          </a:p>
          <a:p>
            <a:r>
              <a:rPr lang="cs-CZ" sz="6000" dirty="0" smtClean="0">
                <a:latin typeface="Arial" pitchFamily="34" charset="0"/>
                <a:cs typeface="Arial" pitchFamily="34" charset="0"/>
              </a:rPr>
              <a:t>O týden později pacientovi vypadl permanentní </a:t>
            </a:r>
            <a:r>
              <a:rPr lang="cs-CZ" sz="6000" dirty="0" err="1" smtClean="0">
                <a:latin typeface="Arial" pitchFamily="34" charset="0"/>
                <a:cs typeface="Arial" pitchFamily="34" charset="0"/>
              </a:rPr>
              <a:t>katetr</a:t>
            </a:r>
            <a:r>
              <a:rPr lang="cs-CZ" sz="6000" dirty="0" smtClean="0">
                <a:latin typeface="Arial" pitchFamily="34" charset="0"/>
                <a:cs typeface="Arial" pitchFamily="34" charset="0"/>
              </a:rPr>
              <a:t>. Lékaři z pohotovosti ani praktikovi se nepodařilo ho znovu zavést. Zoufalá matka volá, že má </a:t>
            </a:r>
            <a:r>
              <a:rPr lang="cs-CZ" sz="6000" dirty="0" err="1" smtClean="0">
                <a:latin typeface="Arial" pitchFamily="34" charset="0"/>
                <a:cs typeface="Arial" pitchFamily="34" charset="0"/>
              </a:rPr>
              <a:t>převozku</a:t>
            </a:r>
            <a:r>
              <a:rPr lang="cs-CZ" sz="6000" dirty="0" smtClean="0">
                <a:latin typeface="Arial" pitchFamily="34" charset="0"/>
                <a:cs typeface="Arial" pitchFamily="34" charset="0"/>
              </a:rPr>
              <a:t> na urologii do 14 km vzdálené nemocnice. Bydlí ve 3.patře bez výtahu.</a:t>
            </a:r>
          </a:p>
          <a:p>
            <a:r>
              <a:rPr lang="cs-CZ" sz="6000" dirty="0" smtClean="0">
                <a:latin typeface="Arial" pitchFamily="34" charset="0"/>
                <a:cs typeface="Arial" pitchFamily="34" charset="0"/>
              </a:rPr>
              <a:t>Máme všichni strach, že převoz nepřežije a bratra se nedočká.</a:t>
            </a:r>
          </a:p>
          <a:p>
            <a:r>
              <a:rPr lang="cs-CZ" sz="6000" dirty="0" smtClean="0">
                <a:latin typeface="Arial" pitchFamily="34" charset="0"/>
                <a:cs typeface="Arial" pitchFamily="34" charset="0"/>
              </a:rPr>
              <a:t>Zkoušíme primáře z urologie,má všechny lékaře na sále. Volám záchranku.</a:t>
            </a:r>
            <a:endParaRPr lang="cs-CZ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04664"/>
            <a:ext cx="10345215" cy="5615136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Sloužící lékař je velice vstřícný, ale umí prý víc resuscitovat než cévkovat.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Telefonuje sestřička-zkus lékaře ARO – zkouším lékaře : uteč kdo můžeš, do jaké díry zase pojedu. Všechno mu vylíčím. Po službě ho sestřička posadí do auta  a jedou. Lékař pacienta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zacévkuje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vyšetří, poradí. A zadarmo – je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zlatej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!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Přijíždí pacientův bratr. Problémy jako by zmizely, prožijí spolu hezký týden. Po jeho odjezdu v 6 hodin ráno volá sestra. Jedeme za pacientem, umírá, volala jeho maminka. Zavolej praktického lékaře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bude to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zlé. Jsme domácí hospicová paliativní péče.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Pacient zemřel ještě než praktický lékař začal ordinovat.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Sestřičky pacienta umyly, oblékly mu šaty z tanečních, do kapsiček s sebou dostal penízky z maturitního plesu a do ruky plyšového medvídka, který ho doprovázel od dětství.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Všichni měli v očích slzy. 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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332656"/>
            <a:ext cx="9769151" cy="5687144"/>
          </a:xfrm>
        </p:spPr>
        <p:txBody>
          <a:bodyPr>
            <a:normAutofit lnSpcReduction="10000"/>
          </a:bodyPr>
          <a:lstStyle/>
          <a:p>
            <a:r>
              <a:rPr lang="cs-CZ" sz="3200" b="1" u="sng" dirty="0" smtClean="0">
                <a:latin typeface="Arial" pitchFamily="34" charset="0"/>
                <a:cs typeface="Arial" pitchFamily="34" charset="0"/>
              </a:rPr>
              <a:t>Pacientka po operaci krčku kosti stehenní, *1935</a:t>
            </a:r>
          </a:p>
          <a:p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asi 3 týdny chodí o berlích bez zátěže, dojíždí k ní rehabilitační sestra. Paní je orientovaná, schopná, bohužel po zjištění schopná všeho 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Paní užívá </a:t>
            </a:r>
            <a:r>
              <a:rPr lang="cs-CZ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Warfarin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5mg. Telefonuji pacientce o změně medikace, vysvětlím které tabletky to jsou a prosím aby si pacientka změnu medikace zapsala.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Sestřičko nedělejte si starosti. Ta operovaná noha potvora otekla a bolí, určitě je to z těch prášků a tak jsem je vyhodila na hnůj. Ztuhnu a pokouším se jí vysvětlit, co se všechno může stát. Bere to na lehkou váhu, dokud nedostanu nápad.,,Máte slepice ? Mám a co ? Tak o ně přijdete. Až ty prášky najdou a sezobou, vykrvácí a umřou.. Sestřičko tak to si beru baterku a hned tam letím. Představím si, jak o berlích s baterkou leze po hnojišti a co se vše může stát. Opovažte se, vykloubíte se a jste znovu v nemocnici. Hned k vám jede 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sestřička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počkejte na ní !“ Ve vsi bydlí moje mladá chirurgická sestra, okamžitě k ní jede. </a:t>
            </a:r>
            <a:r>
              <a:rPr lang="cs-CZ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Warfarin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na hnoji najde a zachrání slepice i pacientku. 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796" y="1412777"/>
            <a:ext cx="11089231" cy="2016224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    </a:t>
            </a:r>
            <a:r>
              <a:rPr lang="cs-CZ" sz="6000" b="1" dirty="0" smtClean="0">
                <a:solidFill>
                  <a:srgbClr val="C00000"/>
                </a:solidFill>
                <a:latin typeface="Arial Black" pitchFamily="34" charset="0"/>
              </a:rPr>
              <a:t>Děkuji za pozornost !</a:t>
            </a:r>
            <a:endParaRPr lang="cs-CZ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Co je domácí hospicová péče ?</a:t>
            </a:r>
            <a:endParaRPr lang="cs-CZ" sz="44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93813" y="1844824"/>
            <a:ext cx="9601200" cy="4327376"/>
          </a:xfrm>
        </p:spPr>
        <p:txBody>
          <a:bodyPr rtlCol="0">
            <a:normAutofit lnSpcReduction="10000"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Je odborná komplexní péče o pacienta v terminálním stádiu onemocnění, kdy léčba již nezabírá a příchod smrti se nezadržitelně blíží</a:t>
            </a:r>
          </a:p>
          <a:p>
            <a:pP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Posláním domácí HP je všestranná podpora a pomoc rodinám i jednotlivcům, kteří se rozhodli pečovat doma o vážně terminálně nemocnou osobu blízkou</a:t>
            </a:r>
          </a:p>
          <a:p>
            <a:pP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Je poskytována v souladu s postupy paliativní medicíny</a:t>
            </a:r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188640"/>
            <a:ext cx="9601200" cy="1008112"/>
          </a:xfrm>
        </p:spPr>
        <p:txBody>
          <a:bodyPr rtlCol="0"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Arial Black" pitchFamily="34" charset="0"/>
              </a:rPr>
              <a:t>Podmínky   poskytování</a:t>
            </a:r>
            <a:endParaRPr lang="cs-CZ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u="sng" dirty="0" smtClean="0">
                <a:latin typeface="Arial Black" pitchFamily="34" charset="0"/>
              </a:rPr>
              <a:t>Domácí hospicovou péči poskytujeme za předpokladu:</a:t>
            </a:r>
          </a:p>
          <a:p>
            <a:pPr>
              <a:buNone/>
            </a:pPr>
            <a:endParaRPr lang="cs-CZ" u="sng" dirty="0" smtClean="0"/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aktivní spolupráce s praktickým lékařem nemocného – lékařem paliativní medicíny 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pokud byl pacient seznámen se svým zdravotním stavem a rozumí možnostem i limitům domácí hospicové péče a souhlasí s jejími principy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v rodině je alespoň jedna osoba připravena                     převzít odpovědnost za každodenní péči                                 o pacienta</a:t>
            </a:r>
          </a:p>
        </p:txBody>
      </p:sp>
      <p:pic>
        <p:nvPicPr>
          <p:cNvPr id="5" name="Obrázek 4" descr="FotkyFoto_34760583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4692" y="4365104"/>
            <a:ext cx="3096344" cy="206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188640"/>
            <a:ext cx="9601200" cy="1080120"/>
          </a:xfrm>
        </p:spPr>
        <p:txBody>
          <a:bodyPr rtlCol="0"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Arial Black" pitchFamily="34" charset="0"/>
              </a:rPr>
              <a:t>Kompetence</a:t>
            </a:r>
            <a:endParaRPr lang="cs-CZ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341884" y="1676401"/>
            <a:ext cx="9560167" cy="4495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sz="2600" u="sng" dirty="0" smtClean="0">
                <a:latin typeface="Arial Black" pitchFamily="34" charset="0"/>
                <a:cs typeface="Arial" pitchFamily="34" charset="0"/>
              </a:rPr>
              <a:t>Zdravotní sestra je proškolena pro poskytování péče v domácím hospici a zajišťuje:</a:t>
            </a:r>
          </a:p>
          <a:p>
            <a:endParaRPr lang="cs-CZ" sz="28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zajišťuje ordinaci lékaře nemocného a lékaře                          pro léčbu bolesti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dle indikace lékaře aplikuje léky, infuzní terapii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pečuje o rány, monitoruje bolest       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zaučuje rodinu v péči o nemocného  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spolupracuje se sociální službou a zajistí tuto péči v rodině klienta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zaškoluje členy rodiny v ošetřování nemocného</a:t>
            </a:r>
          </a:p>
        </p:txBody>
      </p:sp>
      <p:pic>
        <p:nvPicPr>
          <p:cNvPr id="9" name="Obrázek 8" descr="FotkyFoto_66165079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1178" y="2276872"/>
            <a:ext cx="3541569" cy="236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197868" y="908720"/>
            <a:ext cx="9704183" cy="5263481"/>
          </a:xfrm>
        </p:spPr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se všemi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zdravotními pojišťovnami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máme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nasmlouvaný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signální kód 06349 – kód domácí hospicové – paliativní péče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jsme vybaveni patřičnými přístroji – odsávačky,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injektomaty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aplikátory, polohovací lůžka, jednorázové pomůcky – toto je podmínka pro nasmlouvání signálního kódu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zdravotní sestra je proškolena, zaučena, má doplněno další vzdělání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zdravotní sestry jsou vybaveny taškou, s příslušným materiálem do terénu – taška pro domácí zdravotní péči</a:t>
            </a: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60649"/>
            <a:ext cx="8458201" cy="936104"/>
          </a:xfrm>
        </p:spPr>
        <p:txBody>
          <a:bodyPr rtlCol="0">
            <a:normAutofit/>
          </a:bodyPr>
          <a:lstStyle/>
          <a:p>
            <a:pPr rtl="0"/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Taška</a:t>
            </a:r>
            <a:endParaRPr lang="cs-CZ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Obrázek 3" descr="bez-n_zvu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436" y="188640"/>
            <a:ext cx="5688632" cy="426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bra_na_water_stop_emergency_ultra_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756" y="1196752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bez-n_zvu-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2284" y="4221088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404665"/>
            <a:ext cx="8458201" cy="648071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Pomůcky</a:t>
            </a:r>
            <a:endParaRPr lang="cs-CZ" sz="40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Obrázek 3" descr="IMG_0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772" y="1484784"/>
            <a:ext cx="5532107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909836" y="6093296"/>
            <a:ext cx="383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Lineární dávkovač ARGUS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Obrázek 7" descr="IMG_0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185" y="1196752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élník 9"/>
          <p:cNvSpPr/>
          <p:nvPr/>
        </p:nvSpPr>
        <p:spPr>
          <a:xfrm>
            <a:off x="6526460" y="604664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dirty="0" err="1" smtClean="0">
                <a:solidFill>
                  <a:srgbClr val="C00000"/>
                </a:solidFill>
                <a:latin typeface="Arial Black" pitchFamily="34" charset="0"/>
              </a:rPr>
              <a:t>Infůzní</a:t>
            </a: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 pumpa Argus </a:t>
            </a:r>
            <a:r>
              <a:rPr lang="cs-CZ" sz="2000" dirty="0" err="1" smtClean="0">
                <a:solidFill>
                  <a:srgbClr val="C00000"/>
                </a:solidFill>
                <a:latin typeface="Arial Black" pitchFamily="34" charset="0"/>
              </a:rPr>
              <a:t>Meditech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G_0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56" y="260648"/>
            <a:ext cx="576064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6310436" y="1052736"/>
            <a:ext cx="620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Přenosný stříkačkový dávkovač </a:t>
            </a:r>
            <a:r>
              <a:rPr lang="cs-CZ" sz="2000" dirty="0" err="1" smtClean="0">
                <a:solidFill>
                  <a:srgbClr val="C00000"/>
                </a:solidFill>
                <a:latin typeface="Arial Black" pitchFamily="34" charset="0"/>
              </a:rPr>
              <a:t>Graseby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Obrázek 7" descr="IMG_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6420" y="1844824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G_0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940" y="692696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909836" y="260648"/>
            <a:ext cx="57670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Přenosný stříkačkový dávkovač ONYX</a:t>
            </a:r>
            <a:endParaRPr lang="cs-CZ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2163_TF02801109_TF02801109.potx" id="{23CAB1B2-D0EA-450E-B5A1-D0689BC96E58}" vid="{AFAA0C16-9D3C-4CEE-8DF5-9E4AF830197B}"/>
    </a:ext>
  </a:extLst>
</a:theme>
</file>

<file path=ppt/theme/theme2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tf02801109</Template>
  <TotalTime>183</TotalTime>
  <Words>1033</Words>
  <Application>Microsoft Office PowerPoint</Application>
  <PresentationFormat>Vlastní</PresentationFormat>
  <Paragraphs>96</Paragraphs>
  <Slides>17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tf02801109</vt:lpstr>
      <vt:lpstr>      DOMÁCÍ HOSPICOVÁ              PALIATIVNÍ PÉČE    FARNÍ CHARITY NERATOVICE</vt:lpstr>
      <vt:lpstr>Co je domácí hospicová péče ?</vt:lpstr>
      <vt:lpstr>Podmínky   poskytování</vt:lpstr>
      <vt:lpstr>Kompetence</vt:lpstr>
      <vt:lpstr>Snímek 5</vt:lpstr>
      <vt:lpstr>Taška</vt:lpstr>
      <vt:lpstr>Pomůcky</vt:lpstr>
      <vt:lpstr>Snímek 8</vt:lpstr>
      <vt:lpstr>Snímek 9</vt:lpstr>
      <vt:lpstr>Snímek 10</vt:lpstr>
      <vt:lpstr>Snímek 11</vt:lpstr>
      <vt:lpstr>Graf porovnání signálního kódu 06349</vt:lpstr>
      <vt:lpstr>Snímek 13</vt:lpstr>
      <vt:lpstr>Kazuistika</vt:lpstr>
      <vt:lpstr>Snímek 15</vt:lpstr>
      <vt:lpstr>Snímek 16</vt:lpstr>
      <vt:lpstr>    Děkuji za pozornost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DOMÁCÍ HOSPICOVÁ              PALIATIVNÍ PÉČE    FARNÍ CHARITY NERATOVICE</dc:title>
  <dc:creator>Landová</dc:creator>
  <cp:lastModifiedBy>Landová</cp:lastModifiedBy>
  <cp:revision>23</cp:revision>
  <dcterms:created xsi:type="dcterms:W3CDTF">2017-10-13T10:12:32Z</dcterms:created>
  <dcterms:modified xsi:type="dcterms:W3CDTF">2017-10-17T10:19:32Z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