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58" r:id="rId3"/>
    <p:sldId id="259" r:id="rId4"/>
    <p:sldId id="263" r:id="rId5"/>
    <p:sldId id="265" r:id="rId6"/>
    <p:sldId id="257" r:id="rId7"/>
    <p:sldId id="261" r:id="rId8"/>
    <p:sldId id="260" r:id="rId9"/>
    <p:sldId id="266" r:id="rId10"/>
    <p:sldId id="262" r:id="rId11"/>
    <p:sldId id="264" r:id="rId12"/>
    <p:sldId id="267" r:id="rId13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67" autoAdjust="0"/>
  </p:normalViewPr>
  <p:slideViewPr>
    <p:cSldViewPr>
      <p:cViewPr varScale="1">
        <p:scale>
          <a:sx n="84" d="100"/>
          <a:sy n="84" d="100"/>
        </p:scale>
        <p:origin x="11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66D760-EE46-4368-A13E-C709494769DB}" type="doc">
      <dgm:prSet loTypeId="urn:microsoft.com/office/officeart/2005/8/layout/targe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DA3319D-6178-4AA0-899F-DDED1C0C1762}">
      <dgm:prSet phldrT="[Text]"/>
      <dgm:spPr/>
      <dgm:t>
        <a:bodyPr/>
        <a:lstStyle/>
        <a:p>
          <a:r>
            <a:rPr lang="cs-CZ" dirty="0"/>
            <a:t>profesionální</a:t>
          </a:r>
        </a:p>
      </dgm:t>
    </dgm:pt>
    <dgm:pt modelId="{C412C505-A2B0-4ABA-8642-F542FA4A1DD5}" type="parTrans" cxnId="{07A3A530-4720-4E96-ADAD-3F31A6AA194D}">
      <dgm:prSet/>
      <dgm:spPr/>
      <dgm:t>
        <a:bodyPr/>
        <a:lstStyle/>
        <a:p>
          <a:endParaRPr lang="cs-CZ"/>
        </a:p>
      </dgm:t>
    </dgm:pt>
    <dgm:pt modelId="{F638A191-9626-4D8B-9DAE-6E8F02B5FA20}" type="sibTrans" cxnId="{07A3A530-4720-4E96-ADAD-3F31A6AA194D}">
      <dgm:prSet/>
      <dgm:spPr/>
      <dgm:t>
        <a:bodyPr/>
        <a:lstStyle/>
        <a:p>
          <a:endParaRPr lang="cs-CZ"/>
        </a:p>
      </dgm:t>
    </dgm:pt>
    <dgm:pt modelId="{2A85422F-7C01-418B-9AEB-EC3100F15480}">
      <dgm:prSet phldrT="[Text]"/>
      <dgm:spPr/>
      <dgm:t>
        <a:bodyPr/>
        <a:lstStyle/>
        <a:p>
          <a:r>
            <a:rPr lang="cs-CZ" dirty="0"/>
            <a:t>Automatickou součástí výkonu sociální práce</a:t>
          </a:r>
        </a:p>
      </dgm:t>
    </dgm:pt>
    <dgm:pt modelId="{009AFA85-0941-4879-8F5E-EF905484D368}" type="parTrans" cxnId="{F0AFBA5A-564F-49E5-9567-9B10D34EF1B5}">
      <dgm:prSet/>
      <dgm:spPr/>
      <dgm:t>
        <a:bodyPr/>
        <a:lstStyle/>
        <a:p>
          <a:endParaRPr lang="cs-CZ"/>
        </a:p>
      </dgm:t>
    </dgm:pt>
    <dgm:pt modelId="{95A49944-5D5C-426E-969B-068214A457CF}" type="sibTrans" cxnId="{F0AFBA5A-564F-49E5-9567-9B10D34EF1B5}">
      <dgm:prSet/>
      <dgm:spPr/>
      <dgm:t>
        <a:bodyPr/>
        <a:lstStyle/>
        <a:p>
          <a:endParaRPr lang="cs-CZ"/>
        </a:p>
      </dgm:t>
    </dgm:pt>
    <dgm:pt modelId="{CBB4077A-B7C9-4CCF-A0B8-0F4CE2A554C9}">
      <dgm:prSet phldrT="[Text]"/>
      <dgm:spPr/>
      <dgm:t>
        <a:bodyPr/>
        <a:lstStyle/>
        <a:p>
          <a:r>
            <a:rPr lang="cs-CZ" dirty="0"/>
            <a:t>administrativní</a:t>
          </a:r>
        </a:p>
      </dgm:t>
    </dgm:pt>
    <dgm:pt modelId="{E3A35685-9BBD-4241-830F-5EFD661F664F}" type="parTrans" cxnId="{5F5E968A-3C66-4F8C-A9CC-28F1C6D0EE31}">
      <dgm:prSet/>
      <dgm:spPr/>
      <dgm:t>
        <a:bodyPr/>
        <a:lstStyle/>
        <a:p>
          <a:endParaRPr lang="cs-CZ"/>
        </a:p>
      </dgm:t>
    </dgm:pt>
    <dgm:pt modelId="{F0B78602-1ADA-44B6-AD4B-3DEE8352DE97}" type="sibTrans" cxnId="{5F5E968A-3C66-4F8C-A9CC-28F1C6D0EE31}">
      <dgm:prSet/>
      <dgm:spPr/>
      <dgm:t>
        <a:bodyPr/>
        <a:lstStyle/>
        <a:p>
          <a:endParaRPr lang="cs-CZ"/>
        </a:p>
      </dgm:t>
    </dgm:pt>
    <dgm:pt modelId="{191569E7-E43E-4FE7-B3C7-359A87F41481}">
      <dgm:prSet phldrT="[Text]"/>
      <dgm:spPr/>
      <dgm:t>
        <a:bodyPr/>
        <a:lstStyle/>
        <a:p>
          <a:r>
            <a:rPr lang="cs-CZ" dirty="0"/>
            <a:t>Kodex jako opora </a:t>
          </a:r>
          <a:br>
            <a:rPr lang="cs-CZ" dirty="0"/>
          </a:br>
          <a:r>
            <a:rPr lang="cs-CZ" dirty="0"/>
            <a:t>a ochrana</a:t>
          </a:r>
        </a:p>
      </dgm:t>
    </dgm:pt>
    <dgm:pt modelId="{7651C086-68A3-4627-94A6-992A5DAC6E63}" type="parTrans" cxnId="{208C511F-571D-40AF-A230-1EE0E14171AA}">
      <dgm:prSet/>
      <dgm:spPr/>
      <dgm:t>
        <a:bodyPr/>
        <a:lstStyle/>
        <a:p>
          <a:endParaRPr lang="cs-CZ"/>
        </a:p>
      </dgm:t>
    </dgm:pt>
    <dgm:pt modelId="{4A0E34C1-EB31-4DF4-873C-547FB35FB674}" type="sibTrans" cxnId="{208C511F-571D-40AF-A230-1EE0E14171AA}">
      <dgm:prSet/>
      <dgm:spPr/>
      <dgm:t>
        <a:bodyPr/>
        <a:lstStyle/>
        <a:p>
          <a:endParaRPr lang="cs-CZ"/>
        </a:p>
      </dgm:t>
    </dgm:pt>
    <dgm:pt modelId="{F62267C9-092C-4F7A-8436-8FF6BE08C606}">
      <dgm:prSet phldrT="[Text]"/>
      <dgm:spPr/>
      <dgm:t>
        <a:bodyPr/>
        <a:lstStyle/>
        <a:p>
          <a:r>
            <a:rPr lang="cs-CZ" dirty="0"/>
            <a:t>Lze pojímat také jako spravedlnost, kompetenci k rozhodování a svobodu lidských práv</a:t>
          </a:r>
        </a:p>
      </dgm:t>
    </dgm:pt>
    <dgm:pt modelId="{B2CB9A4B-8AD1-437E-B602-2704A1F8270E}" type="parTrans" cxnId="{9791AD03-BCED-4D97-9632-45DEF4E3E414}">
      <dgm:prSet/>
      <dgm:spPr/>
      <dgm:t>
        <a:bodyPr/>
        <a:lstStyle/>
        <a:p>
          <a:endParaRPr lang="cs-CZ"/>
        </a:p>
      </dgm:t>
    </dgm:pt>
    <dgm:pt modelId="{AFB2635E-2E5F-4FD6-8104-CADBF27AC56E}" type="sibTrans" cxnId="{9791AD03-BCED-4D97-9632-45DEF4E3E414}">
      <dgm:prSet/>
      <dgm:spPr/>
      <dgm:t>
        <a:bodyPr/>
        <a:lstStyle/>
        <a:p>
          <a:endParaRPr lang="cs-CZ"/>
        </a:p>
      </dgm:t>
    </dgm:pt>
    <dgm:pt modelId="{895B8B91-C131-4F9A-BC95-C90C5F9DE8EA}">
      <dgm:prSet phldrT="[Text]"/>
      <dgm:spPr/>
      <dgm:t>
        <a:bodyPr/>
        <a:lstStyle/>
        <a:p>
          <a:r>
            <a:rPr lang="cs-CZ" dirty="0"/>
            <a:t>aktivistické</a:t>
          </a:r>
        </a:p>
      </dgm:t>
    </dgm:pt>
    <dgm:pt modelId="{A32FC2FF-E7AF-4A09-BE17-B15D1D181827}" type="parTrans" cxnId="{246AE715-E010-4D12-93DE-27D7CFD0B7F1}">
      <dgm:prSet/>
      <dgm:spPr/>
    </dgm:pt>
    <dgm:pt modelId="{473569D7-48ED-4E1F-8E96-D5EE8EC8724B}" type="sibTrans" cxnId="{246AE715-E010-4D12-93DE-27D7CFD0B7F1}">
      <dgm:prSet/>
      <dgm:spPr/>
    </dgm:pt>
    <dgm:pt modelId="{9872D382-9897-4C48-A69F-61B7DF3EB200}">
      <dgm:prSet phldrT="[Text]"/>
      <dgm:spPr/>
      <dgm:t>
        <a:bodyPr/>
        <a:lstStyle/>
        <a:p>
          <a:r>
            <a:rPr lang="cs-CZ" dirty="0"/>
            <a:t>Důraz na lidskost</a:t>
          </a:r>
        </a:p>
      </dgm:t>
    </dgm:pt>
    <dgm:pt modelId="{B9E1C3C5-3A9A-45C5-AEBB-5423F8540319}" type="parTrans" cxnId="{C07DCA2B-6DA5-41F2-89EB-68885E288B29}">
      <dgm:prSet/>
      <dgm:spPr/>
    </dgm:pt>
    <dgm:pt modelId="{C6E2E2FB-3F67-4C28-AB00-81D544674299}" type="sibTrans" cxnId="{C07DCA2B-6DA5-41F2-89EB-68885E288B29}">
      <dgm:prSet/>
      <dgm:spPr/>
    </dgm:pt>
    <dgm:pt modelId="{A6119162-B397-4B6B-861F-B1FC1DC949ED}">
      <dgm:prSet phldrT="[Text]"/>
      <dgm:spPr/>
      <dgm:t>
        <a:bodyPr/>
        <a:lstStyle/>
        <a:p>
          <a:r>
            <a:rPr lang="cs-CZ" dirty="0"/>
            <a:t>filantropické</a:t>
          </a:r>
        </a:p>
      </dgm:t>
    </dgm:pt>
    <dgm:pt modelId="{7E58148B-A82F-4135-A510-BFF779083616}" type="parTrans" cxnId="{AE4F33E7-5746-4578-B7E7-AAE71AD78F46}">
      <dgm:prSet/>
      <dgm:spPr/>
    </dgm:pt>
    <dgm:pt modelId="{1E28C383-E6FF-4A04-94CF-7BD8C60E5961}" type="sibTrans" cxnId="{AE4F33E7-5746-4578-B7E7-AAE71AD78F46}">
      <dgm:prSet/>
      <dgm:spPr/>
    </dgm:pt>
    <dgm:pt modelId="{BC864B0B-C73B-4DCE-B35A-FB7E5FBD03A5}" type="pres">
      <dgm:prSet presAssocID="{C366D760-EE46-4368-A13E-C709494769D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98D05C0-4929-4A3C-B435-6889D535D1A9}" type="pres">
      <dgm:prSet presAssocID="{BDA3319D-6178-4AA0-899F-DDED1C0C1762}" presName="circle1" presStyleLbl="node1" presStyleIdx="0" presStyleCnt="4"/>
      <dgm:spPr/>
    </dgm:pt>
    <dgm:pt modelId="{9586396C-582A-4DB6-83CE-ED894029AA35}" type="pres">
      <dgm:prSet presAssocID="{BDA3319D-6178-4AA0-899F-DDED1C0C1762}" presName="space" presStyleCnt="0"/>
      <dgm:spPr/>
    </dgm:pt>
    <dgm:pt modelId="{BA647E52-0A3D-4176-9F02-72EDFB591FAE}" type="pres">
      <dgm:prSet presAssocID="{BDA3319D-6178-4AA0-899F-DDED1C0C1762}" presName="rect1" presStyleLbl="alignAcc1" presStyleIdx="0" presStyleCnt="4"/>
      <dgm:spPr/>
    </dgm:pt>
    <dgm:pt modelId="{F2334DA4-D3F9-415F-81F9-A716B84085DF}" type="pres">
      <dgm:prSet presAssocID="{CBB4077A-B7C9-4CCF-A0B8-0F4CE2A554C9}" presName="vertSpace2" presStyleLbl="node1" presStyleIdx="0" presStyleCnt="4"/>
      <dgm:spPr/>
    </dgm:pt>
    <dgm:pt modelId="{8CF1EC2E-31A2-4919-AF5F-DC6507AFC349}" type="pres">
      <dgm:prSet presAssocID="{CBB4077A-B7C9-4CCF-A0B8-0F4CE2A554C9}" presName="circle2" presStyleLbl="node1" presStyleIdx="1" presStyleCnt="4"/>
      <dgm:spPr/>
    </dgm:pt>
    <dgm:pt modelId="{2E1EC2E1-FFF3-4C1C-966D-636E006E40DE}" type="pres">
      <dgm:prSet presAssocID="{CBB4077A-B7C9-4CCF-A0B8-0F4CE2A554C9}" presName="rect2" presStyleLbl="alignAcc1" presStyleIdx="1" presStyleCnt="4"/>
      <dgm:spPr/>
    </dgm:pt>
    <dgm:pt modelId="{ECA24C21-B975-4447-A1A1-1C5A0FF7F7CA}" type="pres">
      <dgm:prSet presAssocID="{895B8B91-C131-4F9A-BC95-C90C5F9DE8EA}" presName="vertSpace3" presStyleLbl="node1" presStyleIdx="1" presStyleCnt="4"/>
      <dgm:spPr/>
    </dgm:pt>
    <dgm:pt modelId="{F95F119E-4D3F-4E48-B4A7-F72A29026693}" type="pres">
      <dgm:prSet presAssocID="{895B8B91-C131-4F9A-BC95-C90C5F9DE8EA}" presName="circle3" presStyleLbl="node1" presStyleIdx="2" presStyleCnt="4"/>
      <dgm:spPr/>
    </dgm:pt>
    <dgm:pt modelId="{5F3A620E-229B-402D-96DB-D691712C2458}" type="pres">
      <dgm:prSet presAssocID="{895B8B91-C131-4F9A-BC95-C90C5F9DE8EA}" presName="rect3" presStyleLbl="alignAcc1" presStyleIdx="2" presStyleCnt="4"/>
      <dgm:spPr/>
    </dgm:pt>
    <dgm:pt modelId="{20606386-47AF-47A1-B8B9-C1AEB90341F1}" type="pres">
      <dgm:prSet presAssocID="{A6119162-B397-4B6B-861F-B1FC1DC949ED}" presName="vertSpace4" presStyleLbl="node1" presStyleIdx="2" presStyleCnt="4"/>
      <dgm:spPr/>
    </dgm:pt>
    <dgm:pt modelId="{FC2E4F62-6B0C-4D82-AFD5-86B7E3F5BEA1}" type="pres">
      <dgm:prSet presAssocID="{A6119162-B397-4B6B-861F-B1FC1DC949ED}" presName="circle4" presStyleLbl="node1" presStyleIdx="3" presStyleCnt="4"/>
      <dgm:spPr/>
    </dgm:pt>
    <dgm:pt modelId="{992EE65E-124F-4512-83DC-6B5D83DB7490}" type="pres">
      <dgm:prSet presAssocID="{A6119162-B397-4B6B-861F-B1FC1DC949ED}" presName="rect4" presStyleLbl="alignAcc1" presStyleIdx="3" presStyleCnt="4"/>
      <dgm:spPr/>
    </dgm:pt>
    <dgm:pt modelId="{658795EB-8FCA-4BE2-87C4-73A73E584E2E}" type="pres">
      <dgm:prSet presAssocID="{BDA3319D-6178-4AA0-899F-DDED1C0C1762}" presName="rect1ParTx" presStyleLbl="alignAcc1" presStyleIdx="3" presStyleCnt="4">
        <dgm:presLayoutVars>
          <dgm:chMax val="1"/>
          <dgm:bulletEnabled val="1"/>
        </dgm:presLayoutVars>
      </dgm:prSet>
      <dgm:spPr/>
    </dgm:pt>
    <dgm:pt modelId="{7DF304D1-A084-44F4-8796-E95F8ECBE1AC}" type="pres">
      <dgm:prSet presAssocID="{BDA3319D-6178-4AA0-899F-DDED1C0C1762}" presName="rect1ChTx" presStyleLbl="alignAcc1" presStyleIdx="3" presStyleCnt="4">
        <dgm:presLayoutVars>
          <dgm:bulletEnabled val="1"/>
        </dgm:presLayoutVars>
      </dgm:prSet>
      <dgm:spPr/>
    </dgm:pt>
    <dgm:pt modelId="{1CF21989-8F88-4632-B8E5-0D54146377A2}" type="pres">
      <dgm:prSet presAssocID="{CBB4077A-B7C9-4CCF-A0B8-0F4CE2A554C9}" presName="rect2ParTx" presStyleLbl="alignAcc1" presStyleIdx="3" presStyleCnt="4">
        <dgm:presLayoutVars>
          <dgm:chMax val="1"/>
          <dgm:bulletEnabled val="1"/>
        </dgm:presLayoutVars>
      </dgm:prSet>
      <dgm:spPr/>
    </dgm:pt>
    <dgm:pt modelId="{2539FFD3-10CF-4B5C-AC40-A2FD51E9A10C}" type="pres">
      <dgm:prSet presAssocID="{CBB4077A-B7C9-4CCF-A0B8-0F4CE2A554C9}" presName="rect2ChTx" presStyleLbl="alignAcc1" presStyleIdx="3" presStyleCnt="4">
        <dgm:presLayoutVars>
          <dgm:bulletEnabled val="1"/>
        </dgm:presLayoutVars>
      </dgm:prSet>
      <dgm:spPr/>
    </dgm:pt>
    <dgm:pt modelId="{D598EDE6-AE12-4350-BFE6-FEA7281CE532}" type="pres">
      <dgm:prSet presAssocID="{895B8B91-C131-4F9A-BC95-C90C5F9DE8EA}" presName="rect3ParTx" presStyleLbl="alignAcc1" presStyleIdx="3" presStyleCnt="4">
        <dgm:presLayoutVars>
          <dgm:chMax val="1"/>
          <dgm:bulletEnabled val="1"/>
        </dgm:presLayoutVars>
      </dgm:prSet>
      <dgm:spPr/>
    </dgm:pt>
    <dgm:pt modelId="{F1C74582-C089-4CED-A4D6-922FC48FD6F9}" type="pres">
      <dgm:prSet presAssocID="{895B8B91-C131-4F9A-BC95-C90C5F9DE8EA}" presName="rect3ChTx" presStyleLbl="alignAcc1" presStyleIdx="3" presStyleCnt="4">
        <dgm:presLayoutVars>
          <dgm:bulletEnabled val="1"/>
        </dgm:presLayoutVars>
      </dgm:prSet>
      <dgm:spPr/>
    </dgm:pt>
    <dgm:pt modelId="{148B7635-E645-4DB8-B13F-AF70CCB996F7}" type="pres">
      <dgm:prSet presAssocID="{A6119162-B397-4B6B-861F-B1FC1DC949ED}" presName="rect4ParTx" presStyleLbl="alignAcc1" presStyleIdx="3" presStyleCnt="4">
        <dgm:presLayoutVars>
          <dgm:chMax val="1"/>
          <dgm:bulletEnabled val="1"/>
        </dgm:presLayoutVars>
      </dgm:prSet>
      <dgm:spPr/>
    </dgm:pt>
    <dgm:pt modelId="{966A89E6-440C-4F21-866A-88BD22E52D62}" type="pres">
      <dgm:prSet presAssocID="{A6119162-B397-4B6B-861F-B1FC1DC949ED}" presName="rect4ChTx" presStyleLbl="alignAcc1" presStyleIdx="3" presStyleCnt="4">
        <dgm:presLayoutVars>
          <dgm:bulletEnabled val="1"/>
        </dgm:presLayoutVars>
      </dgm:prSet>
      <dgm:spPr/>
    </dgm:pt>
  </dgm:ptLst>
  <dgm:cxnLst>
    <dgm:cxn modelId="{9791AD03-BCED-4D97-9632-45DEF4E3E414}" srcId="{895B8B91-C131-4F9A-BC95-C90C5F9DE8EA}" destId="{F62267C9-092C-4F7A-8436-8FF6BE08C606}" srcOrd="0" destOrd="0" parTransId="{B2CB9A4B-8AD1-437E-B602-2704A1F8270E}" sibTransId="{AFB2635E-2E5F-4FD6-8104-CADBF27AC56E}"/>
    <dgm:cxn modelId="{14B19008-FAEF-49EF-8AC2-51948FAF85BD}" type="presOf" srcId="{CBB4077A-B7C9-4CCF-A0B8-0F4CE2A554C9}" destId="{2E1EC2E1-FFF3-4C1C-966D-636E006E40DE}" srcOrd="0" destOrd="0" presId="urn:microsoft.com/office/officeart/2005/8/layout/target3"/>
    <dgm:cxn modelId="{C95C080A-09EC-4A86-8522-63066B2D92BA}" type="presOf" srcId="{CBB4077A-B7C9-4CCF-A0B8-0F4CE2A554C9}" destId="{1CF21989-8F88-4632-B8E5-0D54146377A2}" srcOrd="1" destOrd="0" presId="urn:microsoft.com/office/officeart/2005/8/layout/target3"/>
    <dgm:cxn modelId="{246AE715-E010-4D12-93DE-27D7CFD0B7F1}" srcId="{C366D760-EE46-4368-A13E-C709494769DB}" destId="{895B8B91-C131-4F9A-BC95-C90C5F9DE8EA}" srcOrd="2" destOrd="0" parTransId="{A32FC2FF-E7AF-4A09-BE17-B15D1D181827}" sibTransId="{473569D7-48ED-4E1F-8E96-D5EE8EC8724B}"/>
    <dgm:cxn modelId="{208C511F-571D-40AF-A230-1EE0E14171AA}" srcId="{CBB4077A-B7C9-4CCF-A0B8-0F4CE2A554C9}" destId="{191569E7-E43E-4FE7-B3C7-359A87F41481}" srcOrd="0" destOrd="0" parTransId="{7651C086-68A3-4627-94A6-992A5DAC6E63}" sibTransId="{4A0E34C1-EB31-4DF4-873C-547FB35FB674}"/>
    <dgm:cxn modelId="{AC34A421-B2B3-49C7-9337-C9142E92BF3B}" type="presOf" srcId="{895B8B91-C131-4F9A-BC95-C90C5F9DE8EA}" destId="{5F3A620E-229B-402D-96DB-D691712C2458}" srcOrd="0" destOrd="0" presId="urn:microsoft.com/office/officeart/2005/8/layout/target3"/>
    <dgm:cxn modelId="{9BD26422-5017-4B85-9837-B1673F3579D2}" type="presOf" srcId="{A6119162-B397-4B6B-861F-B1FC1DC949ED}" destId="{992EE65E-124F-4512-83DC-6B5D83DB7490}" srcOrd="0" destOrd="0" presId="urn:microsoft.com/office/officeart/2005/8/layout/target3"/>
    <dgm:cxn modelId="{1EE40F2A-163B-4238-9990-BDAF73A3541F}" type="presOf" srcId="{F62267C9-092C-4F7A-8436-8FF6BE08C606}" destId="{F1C74582-C089-4CED-A4D6-922FC48FD6F9}" srcOrd="0" destOrd="0" presId="urn:microsoft.com/office/officeart/2005/8/layout/target3"/>
    <dgm:cxn modelId="{C07DCA2B-6DA5-41F2-89EB-68885E288B29}" srcId="{A6119162-B397-4B6B-861F-B1FC1DC949ED}" destId="{9872D382-9897-4C48-A69F-61B7DF3EB200}" srcOrd="0" destOrd="0" parTransId="{B9E1C3C5-3A9A-45C5-AEBB-5423F8540319}" sibTransId="{C6E2E2FB-3F67-4C28-AB00-81D544674299}"/>
    <dgm:cxn modelId="{07A3A530-4720-4E96-ADAD-3F31A6AA194D}" srcId="{C366D760-EE46-4368-A13E-C709494769DB}" destId="{BDA3319D-6178-4AA0-899F-DDED1C0C1762}" srcOrd="0" destOrd="0" parTransId="{C412C505-A2B0-4ABA-8642-F542FA4A1DD5}" sibTransId="{F638A191-9626-4D8B-9DAE-6E8F02B5FA20}"/>
    <dgm:cxn modelId="{9D7CCE39-2CDC-4292-97CE-2BBBA848A04F}" type="presOf" srcId="{BDA3319D-6178-4AA0-899F-DDED1C0C1762}" destId="{BA647E52-0A3D-4176-9F02-72EDFB591FAE}" srcOrd="0" destOrd="0" presId="urn:microsoft.com/office/officeart/2005/8/layout/target3"/>
    <dgm:cxn modelId="{A0819B64-AC12-4F7A-9676-055956895184}" type="presOf" srcId="{2A85422F-7C01-418B-9AEB-EC3100F15480}" destId="{7DF304D1-A084-44F4-8796-E95F8ECBE1AC}" srcOrd="0" destOrd="0" presId="urn:microsoft.com/office/officeart/2005/8/layout/target3"/>
    <dgm:cxn modelId="{AA15456B-0757-4BF1-93FE-3738C36AD598}" type="presOf" srcId="{A6119162-B397-4B6B-861F-B1FC1DC949ED}" destId="{148B7635-E645-4DB8-B13F-AF70CCB996F7}" srcOrd="1" destOrd="0" presId="urn:microsoft.com/office/officeart/2005/8/layout/target3"/>
    <dgm:cxn modelId="{F0AFBA5A-564F-49E5-9567-9B10D34EF1B5}" srcId="{BDA3319D-6178-4AA0-899F-DDED1C0C1762}" destId="{2A85422F-7C01-418B-9AEB-EC3100F15480}" srcOrd="0" destOrd="0" parTransId="{009AFA85-0941-4879-8F5E-EF905484D368}" sibTransId="{95A49944-5D5C-426E-969B-068214A457CF}"/>
    <dgm:cxn modelId="{C9A6B37C-9FE8-44D1-8985-4BFB0EA63843}" type="presOf" srcId="{C366D760-EE46-4368-A13E-C709494769DB}" destId="{BC864B0B-C73B-4DCE-B35A-FB7E5FBD03A5}" srcOrd="0" destOrd="0" presId="urn:microsoft.com/office/officeart/2005/8/layout/target3"/>
    <dgm:cxn modelId="{5F5E968A-3C66-4F8C-A9CC-28F1C6D0EE31}" srcId="{C366D760-EE46-4368-A13E-C709494769DB}" destId="{CBB4077A-B7C9-4CCF-A0B8-0F4CE2A554C9}" srcOrd="1" destOrd="0" parTransId="{E3A35685-9BBD-4241-830F-5EFD661F664F}" sibTransId="{F0B78602-1ADA-44B6-AD4B-3DEE8352DE97}"/>
    <dgm:cxn modelId="{DD399A92-3403-4F12-A089-1EC14C397984}" type="presOf" srcId="{BDA3319D-6178-4AA0-899F-DDED1C0C1762}" destId="{658795EB-8FCA-4BE2-87C4-73A73E584E2E}" srcOrd="1" destOrd="0" presId="urn:microsoft.com/office/officeart/2005/8/layout/target3"/>
    <dgm:cxn modelId="{70C62D9C-7C80-4CFE-8BE5-F65CBEFFFB63}" type="presOf" srcId="{191569E7-E43E-4FE7-B3C7-359A87F41481}" destId="{2539FFD3-10CF-4B5C-AC40-A2FD51E9A10C}" srcOrd="0" destOrd="0" presId="urn:microsoft.com/office/officeart/2005/8/layout/target3"/>
    <dgm:cxn modelId="{23FD33A6-BE88-4A34-84C5-3976CD2501D0}" type="presOf" srcId="{895B8B91-C131-4F9A-BC95-C90C5F9DE8EA}" destId="{D598EDE6-AE12-4350-BFE6-FEA7281CE532}" srcOrd="1" destOrd="0" presId="urn:microsoft.com/office/officeart/2005/8/layout/target3"/>
    <dgm:cxn modelId="{C3F5FBA6-C5F0-4C42-B25D-C7E0D82E4CBA}" type="presOf" srcId="{9872D382-9897-4C48-A69F-61B7DF3EB200}" destId="{966A89E6-440C-4F21-866A-88BD22E52D62}" srcOrd="0" destOrd="0" presId="urn:microsoft.com/office/officeart/2005/8/layout/target3"/>
    <dgm:cxn modelId="{AE4F33E7-5746-4578-B7E7-AAE71AD78F46}" srcId="{C366D760-EE46-4368-A13E-C709494769DB}" destId="{A6119162-B397-4B6B-861F-B1FC1DC949ED}" srcOrd="3" destOrd="0" parTransId="{7E58148B-A82F-4135-A510-BFF779083616}" sibTransId="{1E28C383-E6FF-4A04-94CF-7BD8C60E5961}"/>
    <dgm:cxn modelId="{7874D987-E6C3-4280-BF5E-E457C5E2B18E}" type="presParOf" srcId="{BC864B0B-C73B-4DCE-B35A-FB7E5FBD03A5}" destId="{998D05C0-4929-4A3C-B435-6889D535D1A9}" srcOrd="0" destOrd="0" presId="urn:microsoft.com/office/officeart/2005/8/layout/target3"/>
    <dgm:cxn modelId="{36689480-B16A-44E6-A295-6AA05EE761FC}" type="presParOf" srcId="{BC864B0B-C73B-4DCE-B35A-FB7E5FBD03A5}" destId="{9586396C-582A-4DB6-83CE-ED894029AA35}" srcOrd="1" destOrd="0" presId="urn:microsoft.com/office/officeart/2005/8/layout/target3"/>
    <dgm:cxn modelId="{1300F224-811A-4EE8-99AD-310FB5082B38}" type="presParOf" srcId="{BC864B0B-C73B-4DCE-B35A-FB7E5FBD03A5}" destId="{BA647E52-0A3D-4176-9F02-72EDFB591FAE}" srcOrd="2" destOrd="0" presId="urn:microsoft.com/office/officeart/2005/8/layout/target3"/>
    <dgm:cxn modelId="{140BBC83-7F01-4AC7-B049-55253395C7E0}" type="presParOf" srcId="{BC864B0B-C73B-4DCE-B35A-FB7E5FBD03A5}" destId="{F2334DA4-D3F9-415F-81F9-A716B84085DF}" srcOrd="3" destOrd="0" presId="urn:microsoft.com/office/officeart/2005/8/layout/target3"/>
    <dgm:cxn modelId="{DF01B873-5ED8-4BD2-86E5-62BF4D1D7C1A}" type="presParOf" srcId="{BC864B0B-C73B-4DCE-B35A-FB7E5FBD03A5}" destId="{8CF1EC2E-31A2-4919-AF5F-DC6507AFC349}" srcOrd="4" destOrd="0" presId="urn:microsoft.com/office/officeart/2005/8/layout/target3"/>
    <dgm:cxn modelId="{B3B5A43B-DD08-4464-A16A-A3894C0E5C83}" type="presParOf" srcId="{BC864B0B-C73B-4DCE-B35A-FB7E5FBD03A5}" destId="{2E1EC2E1-FFF3-4C1C-966D-636E006E40DE}" srcOrd="5" destOrd="0" presId="urn:microsoft.com/office/officeart/2005/8/layout/target3"/>
    <dgm:cxn modelId="{B7D2E1F4-C558-4CAD-BD60-9FF9AE3CE39C}" type="presParOf" srcId="{BC864B0B-C73B-4DCE-B35A-FB7E5FBD03A5}" destId="{ECA24C21-B975-4447-A1A1-1C5A0FF7F7CA}" srcOrd="6" destOrd="0" presId="urn:microsoft.com/office/officeart/2005/8/layout/target3"/>
    <dgm:cxn modelId="{F146D1EE-47F5-4FC3-BC28-F4571CE2CEC0}" type="presParOf" srcId="{BC864B0B-C73B-4DCE-B35A-FB7E5FBD03A5}" destId="{F95F119E-4D3F-4E48-B4A7-F72A29026693}" srcOrd="7" destOrd="0" presId="urn:microsoft.com/office/officeart/2005/8/layout/target3"/>
    <dgm:cxn modelId="{784780F4-50CC-45CF-A788-88E78DCDB20E}" type="presParOf" srcId="{BC864B0B-C73B-4DCE-B35A-FB7E5FBD03A5}" destId="{5F3A620E-229B-402D-96DB-D691712C2458}" srcOrd="8" destOrd="0" presId="urn:microsoft.com/office/officeart/2005/8/layout/target3"/>
    <dgm:cxn modelId="{A48D5AC7-EB9A-41C9-9380-06E0A5D815AA}" type="presParOf" srcId="{BC864B0B-C73B-4DCE-B35A-FB7E5FBD03A5}" destId="{20606386-47AF-47A1-B8B9-C1AEB90341F1}" srcOrd="9" destOrd="0" presId="urn:microsoft.com/office/officeart/2005/8/layout/target3"/>
    <dgm:cxn modelId="{AA8327C2-C07A-45B7-81B9-48D233F04EB3}" type="presParOf" srcId="{BC864B0B-C73B-4DCE-B35A-FB7E5FBD03A5}" destId="{FC2E4F62-6B0C-4D82-AFD5-86B7E3F5BEA1}" srcOrd="10" destOrd="0" presId="urn:microsoft.com/office/officeart/2005/8/layout/target3"/>
    <dgm:cxn modelId="{B1B4F210-6787-409B-B5D0-2D5ECC37C3D8}" type="presParOf" srcId="{BC864B0B-C73B-4DCE-B35A-FB7E5FBD03A5}" destId="{992EE65E-124F-4512-83DC-6B5D83DB7490}" srcOrd="11" destOrd="0" presId="urn:microsoft.com/office/officeart/2005/8/layout/target3"/>
    <dgm:cxn modelId="{36C78C48-8F17-450E-81BC-E333FAD204EE}" type="presParOf" srcId="{BC864B0B-C73B-4DCE-B35A-FB7E5FBD03A5}" destId="{658795EB-8FCA-4BE2-87C4-73A73E584E2E}" srcOrd="12" destOrd="0" presId="urn:microsoft.com/office/officeart/2005/8/layout/target3"/>
    <dgm:cxn modelId="{BFD09A9E-D7A6-41BD-A8C3-5E805D952E53}" type="presParOf" srcId="{BC864B0B-C73B-4DCE-B35A-FB7E5FBD03A5}" destId="{7DF304D1-A084-44F4-8796-E95F8ECBE1AC}" srcOrd="13" destOrd="0" presId="urn:microsoft.com/office/officeart/2005/8/layout/target3"/>
    <dgm:cxn modelId="{2B18E376-DE7F-4567-93AB-435AC0E2A413}" type="presParOf" srcId="{BC864B0B-C73B-4DCE-B35A-FB7E5FBD03A5}" destId="{1CF21989-8F88-4632-B8E5-0D54146377A2}" srcOrd="14" destOrd="0" presId="urn:microsoft.com/office/officeart/2005/8/layout/target3"/>
    <dgm:cxn modelId="{DC54C88F-E29C-45B3-821C-129C1C9D29DD}" type="presParOf" srcId="{BC864B0B-C73B-4DCE-B35A-FB7E5FBD03A5}" destId="{2539FFD3-10CF-4B5C-AC40-A2FD51E9A10C}" srcOrd="15" destOrd="0" presId="urn:microsoft.com/office/officeart/2005/8/layout/target3"/>
    <dgm:cxn modelId="{9E5A59C4-9B8F-405A-82A1-662A3050DC1A}" type="presParOf" srcId="{BC864B0B-C73B-4DCE-B35A-FB7E5FBD03A5}" destId="{D598EDE6-AE12-4350-BFE6-FEA7281CE532}" srcOrd="16" destOrd="0" presId="urn:microsoft.com/office/officeart/2005/8/layout/target3"/>
    <dgm:cxn modelId="{08B4BB97-B4EC-46C8-9F43-689A18664104}" type="presParOf" srcId="{BC864B0B-C73B-4DCE-B35A-FB7E5FBD03A5}" destId="{F1C74582-C089-4CED-A4D6-922FC48FD6F9}" srcOrd="17" destOrd="0" presId="urn:microsoft.com/office/officeart/2005/8/layout/target3"/>
    <dgm:cxn modelId="{D02B3171-63FE-4F4C-AF5B-2E40C35C1B10}" type="presParOf" srcId="{BC864B0B-C73B-4DCE-B35A-FB7E5FBD03A5}" destId="{148B7635-E645-4DB8-B13F-AF70CCB996F7}" srcOrd="18" destOrd="0" presId="urn:microsoft.com/office/officeart/2005/8/layout/target3"/>
    <dgm:cxn modelId="{117E4508-D1A0-48C5-831E-C62DE69875ED}" type="presParOf" srcId="{BC864B0B-C73B-4DCE-B35A-FB7E5FBD03A5}" destId="{966A89E6-440C-4F21-866A-88BD22E52D62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D05C0-4929-4A3C-B435-6889D535D1A9}">
      <dsp:nvSpPr>
        <dsp:cNvPr id="0" name=""/>
        <dsp:cNvSpPr/>
      </dsp:nvSpPr>
      <dsp:spPr>
        <a:xfrm>
          <a:off x="0" y="0"/>
          <a:ext cx="4572000" cy="4572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647E52-0A3D-4176-9F02-72EDFB591FAE}">
      <dsp:nvSpPr>
        <dsp:cNvPr id="0" name=""/>
        <dsp:cNvSpPr/>
      </dsp:nvSpPr>
      <dsp:spPr>
        <a:xfrm>
          <a:off x="2286000" y="0"/>
          <a:ext cx="5486400" cy="457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profesionální</a:t>
          </a:r>
        </a:p>
      </dsp:txBody>
      <dsp:txXfrm>
        <a:off x="2286000" y="0"/>
        <a:ext cx="2743200" cy="971549"/>
      </dsp:txXfrm>
    </dsp:sp>
    <dsp:sp modelId="{8CF1EC2E-31A2-4919-AF5F-DC6507AFC349}">
      <dsp:nvSpPr>
        <dsp:cNvPr id="0" name=""/>
        <dsp:cNvSpPr/>
      </dsp:nvSpPr>
      <dsp:spPr>
        <a:xfrm>
          <a:off x="600074" y="971550"/>
          <a:ext cx="3371850" cy="337185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1EC2E1-FFF3-4C1C-966D-636E006E40DE}">
      <dsp:nvSpPr>
        <dsp:cNvPr id="0" name=""/>
        <dsp:cNvSpPr/>
      </dsp:nvSpPr>
      <dsp:spPr>
        <a:xfrm>
          <a:off x="2286000" y="971550"/>
          <a:ext cx="5486400" cy="3371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administrativní</a:t>
          </a:r>
        </a:p>
      </dsp:txBody>
      <dsp:txXfrm>
        <a:off x="2286000" y="971550"/>
        <a:ext cx="2743200" cy="971550"/>
      </dsp:txXfrm>
    </dsp:sp>
    <dsp:sp modelId="{F95F119E-4D3F-4E48-B4A7-F72A29026693}">
      <dsp:nvSpPr>
        <dsp:cNvPr id="0" name=""/>
        <dsp:cNvSpPr/>
      </dsp:nvSpPr>
      <dsp:spPr>
        <a:xfrm>
          <a:off x="1200150" y="1943100"/>
          <a:ext cx="2171700" cy="21717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3A620E-229B-402D-96DB-D691712C2458}">
      <dsp:nvSpPr>
        <dsp:cNvPr id="0" name=""/>
        <dsp:cNvSpPr/>
      </dsp:nvSpPr>
      <dsp:spPr>
        <a:xfrm>
          <a:off x="2286000" y="1943100"/>
          <a:ext cx="5486400" cy="217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aktivistické</a:t>
          </a:r>
        </a:p>
      </dsp:txBody>
      <dsp:txXfrm>
        <a:off x="2286000" y="1943100"/>
        <a:ext cx="2743200" cy="971550"/>
      </dsp:txXfrm>
    </dsp:sp>
    <dsp:sp modelId="{FC2E4F62-6B0C-4D82-AFD5-86B7E3F5BEA1}">
      <dsp:nvSpPr>
        <dsp:cNvPr id="0" name=""/>
        <dsp:cNvSpPr/>
      </dsp:nvSpPr>
      <dsp:spPr>
        <a:xfrm>
          <a:off x="1800225" y="2914650"/>
          <a:ext cx="971549" cy="97154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2EE65E-124F-4512-83DC-6B5D83DB7490}">
      <dsp:nvSpPr>
        <dsp:cNvPr id="0" name=""/>
        <dsp:cNvSpPr/>
      </dsp:nvSpPr>
      <dsp:spPr>
        <a:xfrm>
          <a:off x="2286000" y="2914650"/>
          <a:ext cx="5486400" cy="971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filantropické</a:t>
          </a:r>
        </a:p>
      </dsp:txBody>
      <dsp:txXfrm>
        <a:off x="2286000" y="2914650"/>
        <a:ext cx="2743200" cy="971549"/>
      </dsp:txXfrm>
    </dsp:sp>
    <dsp:sp modelId="{7DF304D1-A084-44F4-8796-E95F8ECBE1AC}">
      <dsp:nvSpPr>
        <dsp:cNvPr id="0" name=""/>
        <dsp:cNvSpPr/>
      </dsp:nvSpPr>
      <dsp:spPr>
        <a:xfrm>
          <a:off x="5029199" y="0"/>
          <a:ext cx="2743200" cy="971549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Automatickou součástí výkonu sociální práce</a:t>
          </a:r>
        </a:p>
      </dsp:txBody>
      <dsp:txXfrm>
        <a:off x="5029199" y="0"/>
        <a:ext cx="2743200" cy="971549"/>
      </dsp:txXfrm>
    </dsp:sp>
    <dsp:sp modelId="{2539FFD3-10CF-4B5C-AC40-A2FD51E9A10C}">
      <dsp:nvSpPr>
        <dsp:cNvPr id="0" name=""/>
        <dsp:cNvSpPr/>
      </dsp:nvSpPr>
      <dsp:spPr>
        <a:xfrm>
          <a:off x="5029199" y="971550"/>
          <a:ext cx="2743200" cy="97155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Kodex jako opora </a:t>
          </a:r>
          <a:br>
            <a:rPr lang="cs-CZ" sz="1600" kern="1200" dirty="0"/>
          </a:br>
          <a:r>
            <a:rPr lang="cs-CZ" sz="1600" kern="1200" dirty="0"/>
            <a:t>a ochrana</a:t>
          </a:r>
        </a:p>
      </dsp:txBody>
      <dsp:txXfrm>
        <a:off x="5029199" y="971550"/>
        <a:ext cx="2743200" cy="971550"/>
      </dsp:txXfrm>
    </dsp:sp>
    <dsp:sp modelId="{F1C74582-C089-4CED-A4D6-922FC48FD6F9}">
      <dsp:nvSpPr>
        <dsp:cNvPr id="0" name=""/>
        <dsp:cNvSpPr/>
      </dsp:nvSpPr>
      <dsp:spPr>
        <a:xfrm>
          <a:off x="5029199" y="1943100"/>
          <a:ext cx="2743200" cy="97155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Lze pojímat také jako spravedlnost, kompetenci k rozhodování a svobodu lidských práv</a:t>
          </a:r>
        </a:p>
      </dsp:txBody>
      <dsp:txXfrm>
        <a:off x="5029199" y="1943100"/>
        <a:ext cx="2743200" cy="971550"/>
      </dsp:txXfrm>
    </dsp:sp>
    <dsp:sp modelId="{966A89E6-440C-4F21-866A-88BD22E52D62}">
      <dsp:nvSpPr>
        <dsp:cNvPr id="0" name=""/>
        <dsp:cNvSpPr/>
      </dsp:nvSpPr>
      <dsp:spPr>
        <a:xfrm>
          <a:off x="5029199" y="2914650"/>
          <a:ext cx="2743200" cy="971549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Důraz na lidskost</a:t>
          </a:r>
        </a:p>
      </dsp:txBody>
      <dsp:txXfrm>
        <a:off x="5029199" y="2914650"/>
        <a:ext cx="2743200" cy="971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5069A-EB9A-4DD3-B717-42F946FB8E1A}" type="datetimeFigureOut">
              <a:rPr lang="cs-CZ" smtClean="0"/>
              <a:t>20.10.2017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E0724-3664-42FA-891D-3E0CB3A337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661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6AF1-726C-46DD-87C7-E412222D06F9}" type="datetimeFigureOut">
              <a:rPr lang="cs-CZ" smtClean="0"/>
              <a:t>20.10.2017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69DA70D-F945-4839-A9B0-DE70541E52A5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6AF1-726C-46DD-87C7-E412222D06F9}" type="datetimeFigureOut">
              <a:rPr lang="cs-CZ" smtClean="0"/>
              <a:t>20.10.2017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A70D-F945-4839-A9B0-DE70541E52A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6AF1-726C-46DD-87C7-E412222D06F9}" type="datetimeFigureOut">
              <a:rPr lang="cs-CZ" smtClean="0"/>
              <a:t>20.10.2017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A70D-F945-4839-A9B0-DE70541E52A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6AF1-726C-46DD-87C7-E412222D06F9}" type="datetimeFigureOut">
              <a:rPr lang="cs-CZ" smtClean="0"/>
              <a:t>20.10.2017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A70D-F945-4839-A9B0-DE70541E52A5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6AF1-726C-46DD-87C7-E412222D06F9}" type="datetimeFigureOut">
              <a:rPr lang="cs-CZ" smtClean="0"/>
              <a:t>20.10.2017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69DA70D-F945-4839-A9B0-DE70541E52A5}" type="slidenum">
              <a:rPr lang="cs-CZ" smtClean="0"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6AF1-726C-46DD-87C7-E412222D06F9}" type="datetimeFigureOut">
              <a:rPr lang="cs-CZ" smtClean="0"/>
              <a:t>20.10.2017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A70D-F945-4839-A9B0-DE70541E52A5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6AF1-726C-46DD-87C7-E412222D06F9}" type="datetimeFigureOut">
              <a:rPr lang="cs-CZ" smtClean="0"/>
              <a:t>20.10.2017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A70D-F945-4839-A9B0-DE70541E52A5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6AF1-726C-46DD-87C7-E412222D06F9}" type="datetimeFigureOut">
              <a:rPr lang="cs-CZ" smtClean="0"/>
              <a:t>20.10.2017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A70D-F945-4839-A9B0-DE70541E52A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6AF1-726C-46DD-87C7-E412222D06F9}" type="datetimeFigureOut">
              <a:rPr lang="cs-CZ" smtClean="0"/>
              <a:t>20.10.2017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A70D-F945-4839-A9B0-DE70541E52A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6AF1-726C-46DD-87C7-E412222D06F9}" type="datetimeFigureOut">
              <a:rPr lang="cs-CZ" smtClean="0"/>
              <a:t>20.10.2017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A70D-F945-4839-A9B0-DE70541E52A5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6AF1-726C-46DD-87C7-E412222D06F9}" type="datetimeFigureOut">
              <a:rPr lang="cs-CZ" smtClean="0"/>
              <a:t>20.10.2017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69DA70D-F945-4839-A9B0-DE70541E52A5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D636AF1-726C-46DD-87C7-E412222D06F9}" type="datetimeFigureOut">
              <a:rPr lang="cs-CZ" smtClean="0"/>
              <a:t>20.10.2017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69DA70D-F945-4839-A9B0-DE70541E52A5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620688"/>
            <a:ext cx="6400800" cy="979512"/>
          </a:xfrm>
        </p:spPr>
        <p:txBody>
          <a:bodyPr/>
          <a:lstStyle/>
          <a:p>
            <a:r>
              <a:rPr lang="cs-CZ" dirty="0"/>
              <a:t>Bc. Monika Jelínková - 20. 10. 2017 Teplice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Etický rozměr péče o klienta trpícího demencí</a:t>
            </a:r>
          </a:p>
        </p:txBody>
      </p:sp>
      <p:pic>
        <p:nvPicPr>
          <p:cNvPr id="4" name="Obrázek 3" descr="logo velké.jpg"/>
          <p:cNvPicPr>
            <a:picLocks noChangeAspect="1"/>
          </p:cNvPicPr>
          <p:nvPr/>
        </p:nvPicPr>
        <p:blipFill>
          <a:blip r:embed="rId2" cstate="print"/>
          <a:srcRect l="8612" t="9623" r="19625"/>
          <a:stretch>
            <a:fillRect/>
          </a:stretch>
        </p:blipFill>
        <p:spPr>
          <a:xfrm>
            <a:off x="2267744" y="3212975"/>
            <a:ext cx="4608512" cy="34625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Etická dilemata v každodenní praxi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Co dělám když pečuji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/>
              <a:t>Co v těchto situacích pomáhá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Pozorn</a:t>
            </a:r>
            <a:r>
              <a:rPr lang="cs-CZ" sz="2000" dirty="0"/>
              <a:t>ě</a:t>
            </a:r>
            <a:r>
              <a:rPr lang="cs-CZ" dirty="0"/>
              <a:t> sleduji – dívám se, naslouchám, zjiš</a:t>
            </a:r>
            <a:r>
              <a:rPr lang="cs-CZ" sz="2000" dirty="0"/>
              <a:t>ť</a:t>
            </a:r>
            <a:r>
              <a:rPr lang="cs-CZ" dirty="0"/>
              <a:t>uji.</a:t>
            </a:r>
          </a:p>
          <a:p>
            <a:pPr lvl="0"/>
            <a:r>
              <a:rPr lang="cs-CZ" dirty="0"/>
              <a:t>Hledám, co je pot</a:t>
            </a:r>
            <a:r>
              <a:rPr lang="cs-CZ" sz="2000" dirty="0"/>
              <a:t>ř</a:t>
            </a:r>
            <a:r>
              <a:rPr lang="cs-CZ" dirty="0"/>
              <a:t>eba ud</a:t>
            </a:r>
            <a:r>
              <a:rPr lang="cs-CZ" sz="2000" dirty="0"/>
              <a:t>ě</a:t>
            </a:r>
            <a:r>
              <a:rPr lang="cs-CZ" dirty="0"/>
              <a:t>lat, ur</a:t>
            </a:r>
            <a:r>
              <a:rPr lang="cs-CZ" sz="2000" dirty="0"/>
              <a:t>č</a:t>
            </a:r>
            <a:r>
              <a:rPr lang="cs-CZ" dirty="0"/>
              <a:t>uji po</a:t>
            </a:r>
            <a:r>
              <a:rPr lang="cs-CZ" sz="2000" dirty="0"/>
              <a:t>ř</a:t>
            </a:r>
            <a:r>
              <a:rPr lang="cs-CZ" dirty="0"/>
              <a:t>adí</a:t>
            </a:r>
          </a:p>
          <a:p>
            <a:pPr lvl="0"/>
            <a:r>
              <a:rPr lang="cs-CZ" dirty="0"/>
              <a:t>Samotná práce – kompetence pe</a:t>
            </a:r>
            <a:r>
              <a:rPr lang="cs-CZ" sz="2000" dirty="0"/>
              <a:t>č</a:t>
            </a:r>
            <a:r>
              <a:rPr lang="cs-CZ" dirty="0"/>
              <a:t>.+ okolní zdroje</a:t>
            </a:r>
          </a:p>
          <a:p>
            <a:pPr lvl="0"/>
            <a:r>
              <a:rPr lang="cs-CZ" dirty="0"/>
              <a:t>Zp</a:t>
            </a:r>
            <a:r>
              <a:rPr lang="cs-CZ" sz="2000" dirty="0"/>
              <a:t>ě</a:t>
            </a:r>
            <a:r>
              <a:rPr lang="cs-CZ" dirty="0"/>
              <a:t>tná vazba, odpov</a:t>
            </a:r>
            <a:r>
              <a:rPr lang="cs-CZ" sz="2000" dirty="0"/>
              <a:t>ěď</a:t>
            </a:r>
            <a:r>
              <a:rPr lang="cs-CZ" dirty="0"/>
              <a:t> od </a:t>
            </a:r>
            <a:r>
              <a:rPr lang="cs-CZ" sz="2000" dirty="0"/>
              <a:t>č</a:t>
            </a:r>
            <a:r>
              <a:rPr lang="cs-CZ" dirty="0"/>
              <a:t>lov</a:t>
            </a:r>
            <a:r>
              <a:rPr lang="cs-CZ" sz="2000" dirty="0"/>
              <a:t>ě</a:t>
            </a:r>
            <a:r>
              <a:rPr lang="cs-CZ" dirty="0"/>
              <a:t>ka </a:t>
            </a:r>
            <a:r>
              <a:rPr lang="cs-CZ" dirty="0">
                <a:sym typeface="Wingdings"/>
              </a:rPr>
              <a:t></a:t>
            </a:r>
            <a:endParaRPr lang="cs-CZ" dirty="0"/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4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Analýza situace – kontexty, koho se týká, zákonná omezení</a:t>
            </a:r>
          </a:p>
          <a:p>
            <a:pPr lvl="0"/>
            <a:r>
              <a:rPr lang="cs-CZ" dirty="0"/>
              <a:t>Dialogy zú</a:t>
            </a:r>
            <a:r>
              <a:rPr lang="cs-CZ" sz="2000" dirty="0"/>
              <a:t>č</a:t>
            </a:r>
            <a:r>
              <a:rPr lang="cs-CZ" dirty="0"/>
              <a:t>astn</a:t>
            </a:r>
            <a:r>
              <a:rPr lang="cs-CZ" sz="2000" dirty="0"/>
              <a:t>ě</a:t>
            </a:r>
            <a:r>
              <a:rPr lang="cs-CZ" dirty="0"/>
              <a:t>ných</a:t>
            </a:r>
          </a:p>
          <a:p>
            <a:pPr lvl="0"/>
            <a:r>
              <a:rPr lang="cs-CZ" dirty="0"/>
              <a:t>Vhodné i mén</a:t>
            </a:r>
            <a:r>
              <a:rPr lang="cs-CZ" sz="2000" dirty="0"/>
              <a:t>ě</a:t>
            </a:r>
            <a:r>
              <a:rPr lang="cs-CZ" dirty="0"/>
              <a:t> vhodné postupy = promyšlená rozhodnutí</a:t>
            </a:r>
          </a:p>
          <a:p>
            <a:pPr lvl="0"/>
            <a:r>
              <a:rPr lang="cs-CZ" dirty="0"/>
              <a:t>Zp</a:t>
            </a:r>
            <a:r>
              <a:rPr lang="cs-CZ" sz="2000" dirty="0"/>
              <a:t>ě</a:t>
            </a:r>
            <a:r>
              <a:rPr lang="cs-CZ" dirty="0"/>
              <a:t>tná vazba (p</a:t>
            </a:r>
            <a:r>
              <a:rPr lang="cs-CZ" sz="2000" dirty="0"/>
              <a:t>ř</a:t>
            </a:r>
            <a:r>
              <a:rPr lang="cs-CZ" dirty="0"/>
              <a:t>ipomenout si úsilí)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k etice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251520" y="5445824"/>
            <a:ext cx="7978080" cy="1151527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RÜEGGER, H. </a:t>
            </a:r>
            <a:r>
              <a:rPr lang="cs-CZ" i="1" dirty="0"/>
              <a:t>Etické výzvy fenoménu demence. </a:t>
            </a:r>
            <a:r>
              <a:rPr lang="cs-CZ" dirty="0"/>
              <a:t>Sociální služby, 2014, č.2, s. 17-21. ISSN 1803-7348</a:t>
            </a:r>
          </a:p>
          <a:p>
            <a:r>
              <a:rPr lang="cs-CZ" dirty="0"/>
              <a:t>GLENNER,Joy a kol. </a:t>
            </a:r>
            <a:r>
              <a:rPr lang="cs-CZ" i="1" dirty="0"/>
              <a:t>Péče o člověka s demencí</a:t>
            </a:r>
            <a:r>
              <a:rPr lang="cs-CZ" dirty="0"/>
              <a:t>. Portál, 2012, 136 s. ISBN 13:978-80-262-0154-0.</a:t>
            </a:r>
          </a:p>
          <a:p>
            <a:r>
              <a:rPr lang="cs-CZ" dirty="0" err="1"/>
              <a:t>Firthová</a:t>
            </a:r>
            <a:r>
              <a:rPr lang="cs-CZ" dirty="0"/>
              <a:t> </a:t>
            </a:r>
            <a:r>
              <a:rPr lang="cs-CZ" dirty="0" err="1"/>
              <a:t>Pam</a:t>
            </a:r>
            <a:r>
              <a:rPr lang="cs-CZ" dirty="0"/>
              <a:t> a kol. Ztráta, změna a zármutek v kontextu pal.péče,2007, 236 str., ISBN 978-80-87029-21-3</a:t>
            </a:r>
          </a:p>
          <a:p>
            <a:r>
              <a:rPr lang="cs-CZ" dirty="0"/>
              <a:t>Sociální služby, ročník V., číslo 10, léto 2017, </a:t>
            </a:r>
            <a:r>
              <a:rPr lang="cs-CZ" i="1" dirty="0"/>
              <a:t>Péče o seniory s demencí s akcentem na limity péče,</a:t>
            </a:r>
            <a:r>
              <a:rPr lang="cs-CZ" dirty="0"/>
              <a:t> ISSN 2336-2332</a:t>
            </a:r>
          </a:p>
          <a:p>
            <a:r>
              <a:rPr lang="cs-CZ" dirty="0"/>
              <a:t>Sociální služby, ročník IV., číslo 8, zima 2016, </a:t>
            </a:r>
            <a:r>
              <a:rPr lang="cs-CZ" i="1" dirty="0"/>
              <a:t>Význam etických kodexů,</a:t>
            </a:r>
            <a:r>
              <a:rPr lang="cs-CZ" dirty="0"/>
              <a:t> ISSN 2336-2332</a:t>
            </a:r>
          </a:p>
          <a:p>
            <a:endParaRPr lang="cs-CZ" dirty="0"/>
          </a:p>
        </p:txBody>
      </p:sp>
      <p:pic>
        <p:nvPicPr>
          <p:cNvPr id="5" name="Zástupný symbol pro obrázek 4" descr="P711005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067" b="16067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1227410"/>
          </a:xfrm>
        </p:spPr>
        <p:txBody>
          <a:bodyPr>
            <a:noAutofit/>
          </a:bodyPr>
          <a:lstStyle/>
          <a:p>
            <a:b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</a:br>
            <a:b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</a:br>
            <a:b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</a:br>
            <a:b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</a:br>
            <a:b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</a:br>
            <a:b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</a:br>
            <a:b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</a:br>
            <a:b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</a:br>
            <a:b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</a:br>
            <a:b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</a:br>
            <a:b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</a:br>
            <a:b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</a:br>
            <a:b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</a:br>
            <a:b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</a:br>
            <a:b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</a:br>
            <a:b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</a:br>
            <a:b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</a:br>
            <a:b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</a:br>
            <a:b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</a:br>
            <a:br>
              <a:rPr lang="cs-CZ" sz="2800" b="1" dirty="0">
                <a:latin typeface="Calibri" panose="020F0502020204030204" pitchFamily="34" charset="0"/>
                <a:cs typeface="Arial" charset="0"/>
              </a:rPr>
            </a:b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Jsou dva druhy šílenství – myslet si, že </a:t>
            </a:r>
            <a:r>
              <a:rPr lang="cs-CZ" sz="240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zmůžeme všechno</a:t>
            </a:r>
            <a:br>
              <a:rPr lang="cs-CZ" sz="240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</a:br>
            <a:r>
              <a:rPr lang="cs-CZ" sz="240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a druhým je myslet si, že nezmůžeme nic.  </a:t>
            </a:r>
            <a:br>
              <a:rPr lang="cs-CZ" sz="240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</a:br>
            <a:r>
              <a:rPr lang="cs-CZ" sz="240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                                                                                      A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. </a:t>
            </a:r>
            <a:r>
              <a:rPr lang="cs-CZ" sz="2400" dirty="0" err="1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Blisacc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Děkuji Vám.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/>
              <a:t>Monika Jelínková, Plzeň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90825"/>
            <a:ext cx="3733800" cy="280035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015320"/>
            <a:ext cx="3733800" cy="2351360"/>
          </a:xfrm>
        </p:spPr>
      </p:pic>
    </p:spTree>
    <p:extLst>
      <p:ext uri="{BB962C8B-B14F-4D97-AF65-F5344CB8AC3E}">
        <p14:creationId xmlns:p14="http://schemas.microsoft.com/office/powerpoint/2010/main" val="4290883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Výuka etiky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Nauka o fungování, volba dobrého?, nepsaná pravidla a normy, kodexy – vznikalo z dobrých úmyslů, teorie</a:t>
            </a:r>
          </a:p>
          <a:p>
            <a:r>
              <a:rPr lang="cs-CZ" i="1" dirty="0"/>
              <a:t>Příběh: Pochod smrti</a:t>
            </a:r>
          </a:p>
        </p:txBody>
      </p:sp>
      <p:pic>
        <p:nvPicPr>
          <p:cNvPr id="5" name="Zástupný symbol pro obrázek 4" descr="IMG_151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079" b="14079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to je ETIKA?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lé</a:t>
            </a:r>
            <a:r>
              <a:rPr lang="cs-CZ" sz="2000" dirty="0"/>
              <a:t>č</a:t>
            </a:r>
            <a:r>
              <a:rPr lang="cs-CZ" dirty="0"/>
              <a:t>ba, pomoc, pé</a:t>
            </a:r>
            <a:r>
              <a:rPr lang="cs-CZ" sz="2000" dirty="0"/>
              <a:t>č</a:t>
            </a:r>
            <a:r>
              <a:rPr lang="cs-CZ" dirty="0"/>
              <a:t>e, terapie??</a:t>
            </a:r>
          </a:p>
          <a:p>
            <a:r>
              <a:rPr lang="cs-CZ" dirty="0"/>
              <a:t>etika je život sám!</a:t>
            </a:r>
          </a:p>
          <a:p>
            <a:r>
              <a:rPr lang="cs-CZ" dirty="0"/>
              <a:t>reflexe, co d</a:t>
            </a:r>
            <a:r>
              <a:rPr lang="cs-CZ" sz="2000" dirty="0"/>
              <a:t>ě</a:t>
            </a:r>
            <a:r>
              <a:rPr lang="cs-CZ" dirty="0"/>
              <a:t>lám, tzv. úkrok stranou, za „To“ </a:t>
            </a:r>
          </a:p>
          <a:p>
            <a:r>
              <a:rPr lang="cs-CZ" dirty="0"/>
              <a:t>vydržet útok otázek vztah</a:t>
            </a:r>
            <a:r>
              <a:rPr lang="cs-CZ" sz="2000" dirty="0"/>
              <a:t>ů</a:t>
            </a:r>
            <a:r>
              <a:rPr lang="cs-CZ" dirty="0"/>
              <a:t> pé</a:t>
            </a:r>
            <a:r>
              <a:rPr lang="cs-CZ" sz="2000" dirty="0"/>
              <a:t>č</a:t>
            </a:r>
            <a:r>
              <a:rPr lang="cs-CZ" dirty="0"/>
              <a:t>e – h</a:t>
            </a:r>
            <a:r>
              <a:rPr lang="cs-CZ" sz="2000" dirty="0"/>
              <a:t>ř</a:t>
            </a:r>
            <a:r>
              <a:rPr lang="cs-CZ" dirty="0"/>
              <a:t>išt</a:t>
            </a:r>
            <a:r>
              <a:rPr lang="cs-CZ" sz="2000" dirty="0"/>
              <a:t>ě</a:t>
            </a:r>
            <a:r>
              <a:rPr lang="cs-CZ" dirty="0"/>
              <a:t>m je pole pe</a:t>
            </a:r>
            <a:r>
              <a:rPr lang="cs-CZ" sz="2000" dirty="0"/>
              <a:t>č</a:t>
            </a:r>
            <a:r>
              <a:rPr lang="cs-CZ" dirty="0"/>
              <a:t>ování</a:t>
            </a:r>
          </a:p>
          <a:p>
            <a:r>
              <a:rPr lang="cs-CZ" dirty="0"/>
              <a:t>odvaha a otev</a:t>
            </a:r>
            <a:r>
              <a:rPr lang="cs-CZ" sz="2000" dirty="0"/>
              <a:t>ř</a:t>
            </a:r>
            <a:r>
              <a:rPr lang="cs-CZ" dirty="0"/>
              <a:t>enost v</a:t>
            </a:r>
            <a:r>
              <a:rPr lang="cs-CZ" sz="2000" dirty="0"/>
              <a:t>ůč</a:t>
            </a:r>
            <a:r>
              <a:rPr lang="cs-CZ" dirty="0"/>
              <a:t>i jinakosti každého </a:t>
            </a:r>
            <a:r>
              <a:rPr lang="cs-CZ" sz="2000" dirty="0"/>
              <a:t>č</a:t>
            </a:r>
            <a:r>
              <a:rPr lang="cs-CZ" dirty="0"/>
              <a:t>lov</a:t>
            </a:r>
            <a:r>
              <a:rPr lang="cs-CZ" sz="2000" dirty="0"/>
              <a:t>ě</a:t>
            </a:r>
            <a:r>
              <a:rPr lang="cs-CZ" dirty="0"/>
              <a:t>ka</a:t>
            </a:r>
          </a:p>
          <a:p>
            <a:r>
              <a:rPr lang="cs-CZ" dirty="0"/>
              <a:t>my dáváme odpov</a:t>
            </a:r>
            <a:r>
              <a:rPr lang="cs-CZ" sz="2000" dirty="0"/>
              <a:t>ě</a:t>
            </a:r>
            <a:r>
              <a:rPr lang="cs-CZ" dirty="0"/>
              <a:t>di – tzn. odpov</a:t>
            </a:r>
            <a:r>
              <a:rPr lang="cs-CZ" sz="2000" dirty="0"/>
              <a:t>ě</a:t>
            </a:r>
            <a:r>
              <a:rPr lang="cs-CZ" dirty="0"/>
              <a:t>dnost.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Různá pojetí etiky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83852735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900550"/>
            <a:ext cx="8712968" cy="688690"/>
          </a:xfrm>
        </p:spPr>
        <p:txBody>
          <a:bodyPr/>
          <a:lstStyle/>
          <a:p>
            <a:pPr algn="ctr"/>
            <a:br>
              <a:rPr lang="cs-CZ" b="1" dirty="0"/>
            </a:br>
            <a:r>
              <a:rPr lang="cs-CZ" b="1" dirty="0"/>
              <a:t>Různé profese, které se potkávají </a:t>
            </a:r>
            <a:br>
              <a:rPr lang="cs-CZ" b="1" dirty="0"/>
            </a:br>
            <a:r>
              <a:rPr lang="cs-CZ" b="1" dirty="0"/>
              <a:t>při pečování o klienta 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323528" y="5661248"/>
            <a:ext cx="8568952" cy="1008112"/>
          </a:xfrm>
        </p:spPr>
        <p:txBody>
          <a:bodyPr>
            <a:normAutofit/>
          </a:bodyPr>
          <a:lstStyle/>
          <a:p>
            <a:r>
              <a:rPr lang="cs-CZ" dirty="0"/>
              <a:t>Společné: péče vyžaduje partnerství a spolupráci!</a:t>
            </a:r>
          </a:p>
          <a:p>
            <a:r>
              <a:rPr lang="cs-CZ" dirty="0"/>
              <a:t>Kvalitu života lze ovlivnit pomocí screeningu, včasnou diagnózou, farmakoterapií, vhodnými aktivitami, správnou životosprávou a profesionálním přístupem.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Zástupný symbol pro obrázek 4" descr="s panem biskupem Radkovským – kopi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067" b="16067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Stadia demence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Strategie P- PA- IA</a:t>
            </a:r>
          </a:p>
          <a:p>
            <a:endParaRPr lang="cs-CZ" dirty="0"/>
          </a:p>
          <a:p>
            <a:r>
              <a:rPr lang="cs-CZ" dirty="0">
                <a:solidFill>
                  <a:schemeClr val="accent1"/>
                </a:solidFill>
              </a:rPr>
              <a:t>P</a:t>
            </a:r>
            <a:r>
              <a:rPr lang="cs-CZ" dirty="0"/>
              <a:t> poradenství, podpora, DOHLED</a:t>
            </a:r>
          </a:p>
          <a:p>
            <a:r>
              <a:rPr lang="cs-CZ" dirty="0">
                <a:solidFill>
                  <a:schemeClr val="accent1"/>
                </a:solidFill>
              </a:rPr>
              <a:t>PA</a:t>
            </a:r>
            <a:r>
              <a:rPr lang="cs-CZ" dirty="0"/>
              <a:t>  POMOC, programové aktivity</a:t>
            </a:r>
          </a:p>
          <a:p>
            <a:r>
              <a:rPr lang="cs-CZ" dirty="0">
                <a:solidFill>
                  <a:schemeClr val="accent1"/>
                </a:solidFill>
              </a:rPr>
              <a:t>IA</a:t>
            </a:r>
            <a:r>
              <a:rPr lang="cs-CZ" dirty="0"/>
              <a:t>  individualizované aktivity, PÉČE, doprovázení.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5149552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accent1"/>
                </a:solidFill>
              </a:rPr>
              <a:t>Dle příznaků</a:t>
            </a:r>
          </a:p>
          <a:p>
            <a:pPr marL="320040" lvl="1" indent="0">
              <a:buNone/>
            </a:pPr>
            <a:endParaRPr lang="cs-CZ" sz="2000" dirty="0"/>
          </a:p>
          <a:p>
            <a:r>
              <a:rPr lang="cs-CZ" dirty="0"/>
              <a:t>Matoušek(2013) </a:t>
            </a:r>
          </a:p>
          <a:p>
            <a:pPr marL="457200" indent="-457200">
              <a:buAutoNum type="arabicPeriod"/>
            </a:pPr>
            <a:r>
              <a:rPr lang="cs-CZ" dirty="0"/>
              <a:t>krade kontrolu nad svým životem </a:t>
            </a:r>
          </a:p>
          <a:p>
            <a:pPr marL="457200" indent="-457200">
              <a:buAutoNum type="arabicPeriod"/>
            </a:pPr>
            <a:r>
              <a:rPr lang="cs-CZ" dirty="0"/>
              <a:t>boj o d</a:t>
            </a:r>
            <a:r>
              <a:rPr lang="cs-CZ" sz="2000" dirty="0"/>
              <a:t>ů</a:t>
            </a:r>
            <a:r>
              <a:rPr lang="cs-CZ" dirty="0"/>
              <a:t>stojnost </a:t>
            </a:r>
          </a:p>
          <a:p>
            <a:pPr marL="457200" indent="-457200">
              <a:buAutoNum type="arabicPeriod"/>
            </a:pPr>
            <a:r>
              <a:rPr lang="cs-CZ" dirty="0"/>
              <a:t>základní pot</a:t>
            </a:r>
            <a:r>
              <a:rPr lang="cs-CZ" sz="2000" dirty="0"/>
              <a:t>ř</a:t>
            </a:r>
            <a:r>
              <a:rPr lang="cs-CZ" dirty="0"/>
              <a:t>eby, málo komunikace, uzavírání se. </a:t>
            </a:r>
          </a:p>
          <a:p>
            <a:endParaRPr lang="cs-CZ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b="1" dirty="0"/>
            </a:br>
            <a:r>
              <a:rPr lang="cs-CZ" b="1" dirty="0"/>
              <a:t>Co potřebuje senior s demencí?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914400" y="5445824"/>
            <a:ext cx="7315200" cy="1007511"/>
          </a:xfrm>
        </p:spPr>
        <p:txBody>
          <a:bodyPr>
            <a:normAutofit fontScale="25000" lnSpcReduction="20000"/>
          </a:bodyPr>
          <a:lstStyle/>
          <a:p>
            <a:r>
              <a:rPr lang="cs-CZ" sz="9600" dirty="0"/>
              <a:t>Staré pojetí – léka</a:t>
            </a:r>
            <a:r>
              <a:rPr lang="cs-CZ" sz="8000" dirty="0"/>
              <a:t>ř</a:t>
            </a:r>
            <a:r>
              <a:rPr lang="cs-CZ" sz="9600" dirty="0"/>
              <a:t>skou ústavní pé</a:t>
            </a:r>
            <a:r>
              <a:rPr lang="cs-CZ" sz="8000" dirty="0"/>
              <a:t>č</a:t>
            </a:r>
            <a:r>
              <a:rPr lang="cs-CZ" sz="9600" dirty="0"/>
              <a:t>i</a:t>
            </a:r>
          </a:p>
          <a:p>
            <a:r>
              <a:rPr lang="cs-CZ" sz="9600" dirty="0"/>
              <a:t>Nové pojetí – za</a:t>
            </a:r>
            <a:r>
              <a:rPr lang="cs-CZ" sz="8000" dirty="0"/>
              <a:t>ř</a:t>
            </a:r>
            <a:r>
              <a:rPr lang="cs-CZ" sz="9600" dirty="0"/>
              <a:t>ízení podobná domovu, s d</a:t>
            </a:r>
            <a:r>
              <a:rPr lang="cs-CZ" sz="8000" dirty="0"/>
              <a:t>ů</a:t>
            </a:r>
            <a:r>
              <a:rPr lang="cs-CZ" sz="9600" dirty="0"/>
              <a:t>razem individualizované pé</a:t>
            </a:r>
            <a:r>
              <a:rPr lang="cs-CZ" sz="8000" dirty="0"/>
              <a:t>č</a:t>
            </a:r>
            <a:r>
              <a:rPr lang="cs-CZ" sz="9600" dirty="0"/>
              <a:t>e.</a:t>
            </a:r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  <p:pic>
        <p:nvPicPr>
          <p:cNvPr id="5" name="Zástupný symbol pro obrázek 4" descr="IMG_329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067" b="16067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Poskytujeme pomoc a podporu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Senior</a:t>
            </a:r>
            <a:r>
              <a:rPr lang="cs-CZ" sz="2000" dirty="0"/>
              <a:t>ů</a:t>
            </a:r>
            <a:r>
              <a:rPr lang="cs-CZ" dirty="0"/>
              <a:t>m s demencí</a:t>
            </a:r>
          </a:p>
          <a:p>
            <a:pPr lvl="0"/>
            <a:r>
              <a:rPr lang="cs-CZ" dirty="0"/>
              <a:t>Rodinám a blízkým</a:t>
            </a:r>
          </a:p>
          <a:p>
            <a:pPr lvl="0"/>
            <a:r>
              <a:rPr lang="cs-CZ" dirty="0"/>
              <a:t>Zájemc</a:t>
            </a:r>
            <a:r>
              <a:rPr lang="cs-CZ" sz="2000" dirty="0"/>
              <a:t>ů</a:t>
            </a:r>
            <a:r>
              <a:rPr lang="cs-CZ" dirty="0"/>
              <a:t>m z </a:t>
            </a:r>
            <a:r>
              <a:rPr lang="cs-CZ" sz="2000" dirty="0"/>
              <a:t>ř</a:t>
            </a:r>
            <a:r>
              <a:rPr lang="cs-CZ" dirty="0"/>
              <a:t>ad ve</a:t>
            </a:r>
            <a:r>
              <a:rPr lang="cs-CZ" sz="2000" dirty="0"/>
              <a:t>ř</a:t>
            </a:r>
            <a:r>
              <a:rPr lang="cs-CZ" dirty="0"/>
              <a:t>ejnosti</a:t>
            </a:r>
          </a:p>
          <a:p>
            <a:pPr lvl="0"/>
            <a:r>
              <a:rPr lang="cs-CZ" dirty="0"/>
              <a:t>Pe</a:t>
            </a:r>
            <a:r>
              <a:rPr lang="cs-CZ" sz="2000" dirty="0"/>
              <a:t>č</a:t>
            </a:r>
            <a:r>
              <a:rPr lang="cs-CZ" dirty="0"/>
              <a:t>ujícím o osobu s D.</a:t>
            </a:r>
          </a:p>
          <a:p>
            <a:pPr lvl="0"/>
            <a:r>
              <a:rPr lang="cs-CZ" dirty="0"/>
              <a:t>Poz</a:t>
            </a:r>
            <a:r>
              <a:rPr lang="cs-CZ" sz="2000" dirty="0"/>
              <a:t>ů</a:t>
            </a:r>
            <a:r>
              <a:rPr lang="cs-CZ" dirty="0"/>
              <a:t>stalým DSA</a:t>
            </a:r>
          </a:p>
          <a:p>
            <a:pPr lvl="0"/>
            <a:r>
              <a:rPr lang="cs-CZ" dirty="0"/>
              <a:t>Ostatním pracovník</a:t>
            </a:r>
            <a:r>
              <a:rPr lang="cs-CZ" sz="2000" dirty="0"/>
              <a:t>ů</a:t>
            </a:r>
            <a:r>
              <a:rPr lang="cs-CZ" dirty="0"/>
              <a:t>m, student</a:t>
            </a:r>
            <a:r>
              <a:rPr lang="cs-CZ" sz="2000" dirty="0"/>
              <a:t>ů</a:t>
            </a:r>
            <a:r>
              <a:rPr lang="cs-CZ" dirty="0"/>
              <a:t>m, stážist</a:t>
            </a:r>
            <a:r>
              <a:rPr lang="cs-CZ" sz="2000" dirty="0"/>
              <a:t>ů</a:t>
            </a:r>
            <a:r>
              <a:rPr lang="cs-CZ" dirty="0"/>
              <a:t>m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Informace</a:t>
            </a:r>
          </a:p>
          <a:p>
            <a:pPr lvl="0"/>
            <a:r>
              <a:rPr lang="cs-CZ" dirty="0"/>
              <a:t>Podpora vlastní identity </a:t>
            </a:r>
          </a:p>
          <a:p>
            <a:pPr marL="0" lvl="0" indent="0">
              <a:buNone/>
            </a:pPr>
            <a:r>
              <a:rPr lang="cs-CZ" dirty="0"/>
              <a:t>    a emo</a:t>
            </a:r>
            <a:r>
              <a:rPr lang="cs-CZ" sz="2000" dirty="0"/>
              <a:t>č</a:t>
            </a:r>
            <a:r>
              <a:rPr lang="cs-CZ" dirty="0"/>
              <a:t>ní složky (nebýt     </a:t>
            </a:r>
          </a:p>
          <a:p>
            <a:pPr marL="0" lvl="0" indent="0">
              <a:buNone/>
            </a:pPr>
            <a:r>
              <a:rPr lang="cs-CZ" dirty="0"/>
              <a:t>    izolován)</a:t>
            </a:r>
          </a:p>
          <a:p>
            <a:pPr lvl="0"/>
            <a:r>
              <a:rPr lang="cs-CZ" dirty="0"/>
              <a:t>Respekt, zájem, bezpe</a:t>
            </a:r>
            <a:r>
              <a:rPr lang="cs-CZ" sz="2000" dirty="0"/>
              <a:t>č</a:t>
            </a:r>
            <a:r>
              <a:rPr lang="cs-CZ" dirty="0"/>
              <a:t>í</a:t>
            </a:r>
          </a:p>
          <a:p>
            <a:pPr lvl="0"/>
            <a:r>
              <a:rPr lang="cs-CZ" dirty="0"/>
              <a:t>Praktické pot</a:t>
            </a:r>
            <a:r>
              <a:rPr lang="cs-CZ" sz="2000" dirty="0"/>
              <a:t>ř</a:t>
            </a:r>
            <a:r>
              <a:rPr lang="cs-CZ" dirty="0"/>
              <a:t>eby sebepé</a:t>
            </a:r>
            <a:r>
              <a:rPr lang="cs-CZ" sz="2000" dirty="0"/>
              <a:t>č</a:t>
            </a:r>
            <a:r>
              <a:rPr lang="cs-CZ" dirty="0"/>
              <a:t>e a sebeobsluhy</a:t>
            </a:r>
          </a:p>
          <a:p>
            <a:pPr lvl="0"/>
            <a:r>
              <a:rPr lang="cs-CZ" dirty="0"/>
              <a:t>Spirituální podporu</a:t>
            </a:r>
          </a:p>
          <a:p>
            <a:pPr lvl="0"/>
            <a:r>
              <a:rPr lang="cs-CZ" dirty="0"/>
              <a:t>……………………..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Etická dilemata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914400" y="5445824"/>
            <a:ext cx="7315200" cy="1223535"/>
          </a:xfrm>
        </p:spPr>
        <p:txBody>
          <a:bodyPr/>
          <a:lstStyle/>
          <a:p>
            <a:r>
              <a:rPr lang="cs-CZ" dirty="0"/>
              <a:t>Dle zú</a:t>
            </a:r>
            <a:r>
              <a:rPr lang="cs-CZ" sz="1400" dirty="0"/>
              <a:t>č</a:t>
            </a:r>
            <a:r>
              <a:rPr lang="cs-CZ" dirty="0"/>
              <a:t>astn</a:t>
            </a:r>
            <a:r>
              <a:rPr lang="cs-CZ" sz="1400" dirty="0"/>
              <a:t>ě</a:t>
            </a:r>
            <a:r>
              <a:rPr lang="cs-CZ" dirty="0"/>
              <a:t>ných stran</a:t>
            </a:r>
          </a:p>
          <a:p>
            <a:r>
              <a:rPr lang="cs-CZ" dirty="0"/>
              <a:t> Dle úkon</a:t>
            </a:r>
            <a:r>
              <a:rPr lang="cs-CZ" sz="1400" dirty="0"/>
              <a:t>ů</a:t>
            </a:r>
            <a:r>
              <a:rPr lang="cs-CZ" dirty="0"/>
              <a:t> pé</a:t>
            </a:r>
            <a:r>
              <a:rPr lang="cs-CZ" sz="1400" dirty="0"/>
              <a:t>č</a:t>
            </a:r>
            <a:r>
              <a:rPr lang="cs-CZ" dirty="0"/>
              <a:t>e </a:t>
            </a:r>
          </a:p>
          <a:p>
            <a:r>
              <a:rPr lang="cs-CZ" i="1" dirty="0"/>
              <a:t>Denn</a:t>
            </a:r>
            <a:r>
              <a:rPr lang="cs-CZ" sz="1400" i="1" dirty="0"/>
              <a:t>ě</a:t>
            </a:r>
            <a:r>
              <a:rPr lang="cs-CZ" i="1" dirty="0"/>
              <a:t> se musí pe</a:t>
            </a:r>
            <a:r>
              <a:rPr lang="cs-CZ" sz="1400" i="1" dirty="0"/>
              <a:t>č</a:t>
            </a:r>
            <a:r>
              <a:rPr lang="cs-CZ" i="1" dirty="0"/>
              <a:t>ující mnohokrát rozhodnout…komu, kolik pé</a:t>
            </a:r>
            <a:r>
              <a:rPr lang="cs-CZ" sz="1400" i="1" dirty="0"/>
              <a:t>č</a:t>
            </a:r>
            <a:r>
              <a:rPr lang="cs-CZ" i="1" dirty="0"/>
              <a:t>e? (Všichni mohou být n</a:t>
            </a:r>
            <a:r>
              <a:rPr lang="cs-CZ" sz="1400" i="1" dirty="0"/>
              <a:t>ě</a:t>
            </a:r>
            <a:r>
              <a:rPr lang="cs-CZ" i="1" dirty="0"/>
              <a:t>kde zranitelní a zaslouží si mou pé</a:t>
            </a:r>
            <a:r>
              <a:rPr lang="cs-CZ" sz="1400" i="1" dirty="0"/>
              <a:t>č</a:t>
            </a:r>
            <a:r>
              <a:rPr lang="cs-CZ" i="1" dirty="0"/>
              <a:t>i.)</a:t>
            </a:r>
          </a:p>
          <a:p>
            <a:endParaRPr lang="cs-CZ" dirty="0"/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7" b="160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9633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1997</TotalTime>
  <Words>459</Words>
  <Application>Microsoft Office PowerPoint</Application>
  <PresentationFormat>Předvádění na obrazovce (4:3)</PresentationFormat>
  <Paragraphs>81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Franklin Gothic Book</vt:lpstr>
      <vt:lpstr>Perpetua</vt:lpstr>
      <vt:lpstr>Wingdings</vt:lpstr>
      <vt:lpstr>Wingdings 2</vt:lpstr>
      <vt:lpstr>Jmění</vt:lpstr>
      <vt:lpstr>Etický rozměr péče o klienta trpícího demencí</vt:lpstr>
      <vt:lpstr>Výuka etiky</vt:lpstr>
      <vt:lpstr>Co to je ETIKA?</vt:lpstr>
      <vt:lpstr>Různá pojetí etiky</vt:lpstr>
      <vt:lpstr> Různé profese, které se potkávají  při pečování o klienta  </vt:lpstr>
      <vt:lpstr>Stadia demence</vt:lpstr>
      <vt:lpstr> Co potřebuje senior s demencí? </vt:lpstr>
      <vt:lpstr>Poskytujeme pomoc a podporu</vt:lpstr>
      <vt:lpstr>Etická dilemata</vt:lpstr>
      <vt:lpstr>Etická dilemata v každodenní praxi</vt:lpstr>
      <vt:lpstr>Literatura k etice</vt:lpstr>
      <vt:lpstr>                    Jsou dva druhy šílenství – myslet si, že zmůžeme všechno  a druhým je myslet si, že nezmůžeme nic.                                                                                         A. Blisacc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Etický rozměr péče o klienta trpícího demencí</dc:title>
  <dc:creator>Simonka</dc:creator>
  <cp:lastModifiedBy>Václav Prokeš</cp:lastModifiedBy>
  <cp:revision>33</cp:revision>
  <cp:lastPrinted>2017-10-18T12:47:46Z</cp:lastPrinted>
  <dcterms:created xsi:type="dcterms:W3CDTF">2017-10-16T17:27:21Z</dcterms:created>
  <dcterms:modified xsi:type="dcterms:W3CDTF">2017-10-19T22:26:54Z</dcterms:modified>
</cp:coreProperties>
</file>