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0" r:id="rId1"/>
  </p:sld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1" r:id="rId11"/>
    <p:sldId id="266" r:id="rId12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78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8B538-93A5-46D9-B2C8-318598894DB7}" type="datetimeFigureOut">
              <a:rPr lang="cs-CZ" smtClean="0"/>
              <a:t>15.10.2017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194A2-3354-4DB8-A298-FCCA0920F3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1895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8C6653D-D21C-4158-B585-51DD33BDB647}" type="datetimeFigureOut">
              <a:rPr lang="cs-CZ" smtClean="0"/>
              <a:t>15.10.2017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5983030-3053-4E7B-895D-09987CD5FA8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969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653D-D21C-4158-B585-51DD33BDB647}" type="datetimeFigureOut">
              <a:rPr lang="cs-CZ" smtClean="0"/>
              <a:t>15.10.2017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83030-3053-4E7B-895D-09987CD5FA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1404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653D-D21C-4158-B585-51DD33BDB647}" type="datetimeFigureOut">
              <a:rPr lang="cs-CZ" smtClean="0"/>
              <a:t>15.10.2017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83030-3053-4E7B-895D-09987CD5FA8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259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653D-D21C-4158-B585-51DD33BDB647}" type="datetimeFigureOut">
              <a:rPr lang="cs-CZ" smtClean="0"/>
              <a:t>15.10.2017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83030-3053-4E7B-895D-09987CD5FA84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747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653D-D21C-4158-B585-51DD33BDB647}" type="datetimeFigureOut">
              <a:rPr lang="cs-CZ" smtClean="0"/>
              <a:t>15.10.2017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83030-3053-4E7B-895D-09987CD5FA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7125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653D-D21C-4158-B585-51DD33BDB647}" type="datetimeFigureOut">
              <a:rPr lang="cs-CZ" smtClean="0"/>
              <a:t>15.10.2017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83030-3053-4E7B-895D-09987CD5FA84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520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653D-D21C-4158-B585-51DD33BDB647}" type="datetimeFigureOut">
              <a:rPr lang="cs-CZ" smtClean="0"/>
              <a:t>15.10.2017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83030-3053-4E7B-895D-09987CD5FA8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322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653D-D21C-4158-B585-51DD33BDB647}" type="datetimeFigureOut">
              <a:rPr lang="cs-CZ" smtClean="0"/>
              <a:t>15.10.2017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83030-3053-4E7B-895D-09987CD5FA8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35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653D-D21C-4158-B585-51DD33BDB647}" type="datetimeFigureOut">
              <a:rPr lang="cs-CZ" smtClean="0"/>
              <a:t>15.10.2017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83030-3053-4E7B-895D-09987CD5FA8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1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653D-D21C-4158-B585-51DD33BDB647}" type="datetimeFigureOut">
              <a:rPr lang="cs-CZ" smtClean="0"/>
              <a:t>15.10.2017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83030-3053-4E7B-895D-09987CD5FA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4636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653D-D21C-4158-B585-51DD33BDB647}" type="datetimeFigureOut">
              <a:rPr lang="cs-CZ" smtClean="0"/>
              <a:t>15.10.2017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83030-3053-4E7B-895D-09987CD5FA84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104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653D-D21C-4158-B585-51DD33BDB647}" type="datetimeFigureOut">
              <a:rPr lang="cs-CZ" smtClean="0"/>
              <a:t>15.10.2017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83030-3053-4E7B-895D-09987CD5FA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488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653D-D21C-4158-B585-51DD33BDB647}" type="datetimeFigureOut">
              <a:rPr lang="cs-CZ" smtClean="0"/>
              <a:t>15.10.2017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83030-3053-4E7B-895D-09987CD5FA84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430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653D-D21C-4158-B585-51DD33BDB647}" type="datetimeFigureOut">
              <a:rPr lang="cs-CZ" smtClean="0"/>
              <a:t>15.10.2017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83030-3053-4E7B-895D-09987CD5FA8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367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653D-D21C-4158-B585-51DD33BDB647}" type="datetimeFigureOut">
              <a:rPr lang="cs-CZ" smtClean="0"/>
              <a:t>15.10.2017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83030-3053-4E7B-895D-09987CD5FA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9688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653D-D21C-4158-B585-51DD33BDB647}" type="datetimeFigureOut">
              <a:rPr lang="cs-CZ" smtClean="0"/>
              <a:t>15.10.2017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83030-3053-4E7B-895D-09987CD5FA84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405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653D-D21C-4158-B585-51DD33BDB647}" type="datetimeFigureOut">
              <a:rPr lang="cs-CZ" smtClean="0"/>
              <a:t>15.10.2017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83030-3053-4E7B-895D-09987CD5FA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2473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8C6653D-D21C-4158-B585-51DD33BDB647}" type="datetimeFigureOut">
              <a:rPr lang="cs-CZ" smtClean="0"/>
              <a:t>15.10.2017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5983030-3053-4E7B-895D-09987CD5FA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88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  <p:sldLayoutId id="2147483944" r:id="rId14"/>
    <p:sldLayoutId id="2147483945" r:id="rId15"/>
    <p:sldLayoutId id="2147483946" r:id="rId16"/>
    <p:sldLayoutId id="214748394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151529" y="817581"/>
            <a:ext cx="7982174" cy="2692382"/>
          </a:xfrm>
          <a:ln>
            <a:noFill/>
          </a:ln>
        </p:spPr>
        <p:txBody>
          <a:bodyPr>
            <a:noAutofit/>
          </a:bodyPr>
          <a:lstStyle/>
          <a:p>
            <a:r>
              <a:rPr lang="cs-CZ" sz="4400" b="1" dirty="0" smtClean="0">
                <a:solidFill>
                  <a:schemeClr val="tx1"/>
                </a:solidFill>
              </a:rPr>
              <a:t>Etická dilemata ošetřovatelské péče v sociálních službách</a:t>
            </a:r>
            <a:endParaRPr lang="cs-CZ" sz="4400" b="1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Sestra Leona Martinková</a:t>
            </a:r>
            <a:endParaRPr lang="cs-CZ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276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Co můžeme udělat pro zlepšení péče?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6534" y="2546387"/>
            <a:ext cx="10515600" cy="3488653"/>
          </a:xfrm>
        </p:spPr>
        <p:txBody>
          <a:bodyPr>
            <a:normAutofit lnSpcReduction="10000"/>
          </a:bodyPr>
          <a:lstStyle/>
          <a:p>
            <a:r>
              <a:rPr lang="cs-CZ" b="1" dirty="0" smtClean="0">
                <a:solidFill>
                  <a:srgbClr val="002060"/>
                </a:solidFill>
              </a:rPr>
              <a:t>Zajistit tým spolupracujících odborníků</a:t>
            </a:r>
            <a:r>
              <a:rPr lang="cs-CZ" dirty="0" smtClean="0">
                <a:solidFill>
                  <a:srgbClr val="002060"/>
                </a:solidFill>
              </a:rPr>
              <a:t>, kteří budou naše zdravotní sestry, vrchní sestry i lékaře školit a doprovázet.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Organizovat </a:t>
            </a:r>
            <a:r>
              <a:rPr lang="cs-CZ" b="1" dirty="0" smtClean="0">
                <a:solidFill>
                  <a:srgbClr val="002060"/>
                </a:solidFill>
              </a:rPr>
              <a:t>kazuistické semináře</a:t>
            </a:r>
            <a:r>
              <a:rPr lang="cs-CZ" dirty="0" smtClean="0">
                <a:solidFill>
                  <a:srgbClr val="002060"/>
                </a:solidFill>
              </a:rPr>
              <a:t>. 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Na všech </a:t>
            </a:r>
            <a:r>
              <a:rPr lang="cs-CZ" b="1" dirty="0" smtClean="0">
                <a:solidFill>
                  <a:srgbClr val="002060"/>
                </a:solidFill>
              </a:rPr>
              <a:t>úrovních aktivně prosazovat důstojné dožití v sociálních službách</a:t>
            </a:r>
            <a:r>
              <a:rPr lang="cs-CZ" dirty="0" smtClean="0">
                <a:solidFill>
                  <a:srgbClr val="002060"/>
                </a:solidFill>
              </a:rPr>
              <a:t> (mimo jiné pro pojišťovny je to neskonale levnější), ale také paliativní péči obecně!</a:t>
            </a:r>
          </a:p>
          <a:p>
            <a:r>
              <a:rPr lang="cs-CZ" b="1" dirty="0" smtClean="0">
                <a:solidFill>
                  <a:srgbClr val="002060"/>
                </a:solidFill>
              </a:rPr>
              <a:t>Sestavit nějakého průvodce (příručku) pro rodiny </a:t>
            </a:r>
            <a:r>
              <a:rPr lang="cs-CZ" dirty="0" smtClean="0">
                <a:solidFill>
                  <a:srgbClr val="002060"/>
                </a:solidFill>
              </a:rPr>
              <a:t>našich umírajících pacientů.</a:t>
            </a:r>
          </a:p>
          <a:p>
            <a:r>
              <a:rPr lang="cs-CZ" b="1" dirty="0" smtClean="0">
                <a:solidFill>
                  <a:srgbClr val="002060"/>
                </a:solidFill>
              </a:rPr>
              <a:t>Pokud je to možné, tak doopatrovat své blízké doma</a:t>
            </a:r>
            <a:r>
              <a:rPr lang="cs-CZ" dirty="0" smtClean="0">
                <a:solidFill>
                  <a:srgbClr val="002060"/>
                </a:solidFill>
              </a:rPr>
              <a:t>. „A dobře Ti bude na zemi.“</a:t>
            </a: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26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b="1" dirty="0" err="1" smtClean="0">
                <a:solidFill>
                  <a:srgbClr val="002060"/>
                </a:solidFill>
              </a:rPr>
              <a:t>Sirachovec</a:t>
            </a:r>
            <a:r>
              <a:rPr lang="cs-CZ" sz="6000" b="1" dirty="0" smtClean="0">
                <a:solidFill>
                  <a:srgbClr val="002060"/>
                </a:solidFill>
              </a:rPr>
              <a:t> 3, 12 - 16</a:t>
            </a:r>
            <a:endParaRPr lang="cs-CZ" sz="6000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 b="1" dirty="0" smtClean="0">
                <a:solidFill>
                  <a:srgbClr val="002060"/>
                </a:solidFill>
              </a:rPr>
              <a:t>„Synu</a:t>
            </a:r>
            <a:r>
              <a:rPr lang="cs-CZ" sz="2600" b="1" dirty="0">
                <a:solidFill>
                  <a:srgbClr val="002060"/>
                </a:solidFill>
              </a:rPr>
              <a:t>, ujmi se svého otce, když zestárne, a netrap ho, dokud je živ. </a:t>
            </a:r>
            <a:r>
              <a:rPr lang="cs-CZ" sz="2600" dirty="0" smtClean="0">
                <a:solidFill>
                  <a:srgbClr val="002060"/>
                </a:solidFill>
              </a:rPr>
              <a:t>Slábne-li </a:t>
            </a:r>
            <a:r>
              <a:rPr lang="cs-CZ" sz="2600" dirty="0">
                <a:solidFill>
                  <a:srgbClr val="002060"/>
                </a:solidFill>
              </a:rPr>
              <a:t>mu rozum, ber na něj ohled a nepohrdej jím, když ty jsi v plné síle. </a:t>
            </a:r>
            <a:endParaRPr lang="cs-CZ" sz="2600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 dirty="0" smtClean="0">
                <a:solidFill>
                  <a:srgbClr val="002060"/>
                </a:solidFill>
              </a:rPr>
              <a:t>Nezapomene </a:t>
            </a:r>
            <a:r>
              <a:rPr lang="cs-CZ" sz="2600" dirty="0">
                <a:solidFill>
                  <a:srgbClr val="002060"/>
                </a:solidFill>
              </a:rPr>
              <a:t>se ti, </a:t>
            </a:r>
            <a:r>
              <a:rPr lang="cs-CZ" sz="2600" dirty="0" err="1">
                <a:solidFill>
                  <a:srgbClr val="002060"/>
                </a:solidFill>
              </a:rPr>
              <a:t>žes</a:t>
            </a:r>
            <a:r>
              <a:rPr lang="cs-CZ" sz="2600" dirty="0">
                <a:solidFill>
                  <a:srgbClr val="002060"/>
                </a:solidFill>
              </a:rPr>
              <a:t> zněl soucit s otcem, započítá se ti jako náhrada za tvé hříchy. Vzpomene se na to, až budeš v tísni, rozpustí to tvé hříchy jako horko jinovatku</a:t>
            </a:r>
            <a:r>
              <a:rPr lang="cs-CZ" sz="2600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 dirty="0">
                <a:solidFill>
                  <a:srgbClr val="002060"/>
                </a:solidFill>
              </a:rPr>
              <a:t>Kdo opouští otce, jako by se rouhal Bohu, kdo hněvá svou matku, bude proklet od </a:t>
            </a:r>
            <a:r>
              <a:rPr lang="cs-CZ" sz="2600" dirty="0" smtClean="0">
                <a:solidFill>
                  <a:srgbClr val="002060"/>
                </a:solidFill>
              </a:rPr>
              <a:t>Hospodina.“</a:t>
            </a:r>
            <a:endParaRPr lang="cs-CZ" sz="2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2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6600" b="1" dirty="0" smtClean="0">
                <a:solidFill>
                  <a:schemeClr val="tx1"/>
                </a:solidFill>
              </a:rPr>
              <a:t>Něco málo z mé zkušenosti</a:t>
            </a:r>
            <a:endParaRPr lang="cs-CZ" sz="6600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31896"/>
          </a:xfrm>
        </p:spPr>
        <p:txBody>
          <a:bodyPr>
            <a:normAutofit fontScale="85000" lnSpcReduction="20000"/>
          </a:bodyPr>
          <a:lstStyle/>
          <a:p>
            <a:r>
              <a:rPr lang="cs-CZ" sz="3600" b="1" dirty="0" smtClean="0">
                <a:solidFill>
                  <a:srgbClr val="002060"/>
                </a:solidFill>
              </a:rPr>
              <a:t>Nejsem zdravotnice</a:t>
            </a:r>
            <a:r>
              <a:rPr lang="cs-CZ" sz="3600" dirty="0" smtClean="0">
                <a:solidFill>
                  <a:srgbClr val="002060"/>
                </a:solidFill>
              </a:rPr>
              <a:t>, ale sociální pracovnice (a ředitelka charitního domova pro seniory).</a:t>
            </a:r>
          </a:p>
          <a:p>
            <a:r>
              <a:rPr lang="cs-CZ" sz="3600" b="1" dirty="0" smtClean="0">
                <a:solidFill>
                  <a:srgbClr val="002060"/>
                </a:solidFill>
              </a:rPr>
              <a:t>Zkušenost „přirozené“ péče o umírající spolusestry </a:t>
            </a:r>
            <a:r>
              <a:rPr lang="cs-CZ" sz="3600" dirty="0" smtClean="0">
                <a:solidFill>
                  <a:srgbClr val="002060"/>
                </a:solidFill>
              </a:rPr>
              <a:t>z 90. let – bez sond, infuzí atd. Tišila se bolest (např. i aplikace opiátů), ale když už pacient nebyl schopen jíst a pít, tak většinou po pár dnech zemřel. Všichni byli na smrt připraveni. V posledních dnech života byly spolusestry intenzivně duchovně doprovázeny svou komunitou.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049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b="1" dirty="0" smtClean="0">
                <a:solidFill>
                  <a:schemeClr val="tx1"/>
                </a:solidFill>
              </a:rPr>
              <a:t>Současná</a:t>
            </a:r>
            <a:r>
              <a:rPr lang="cs-CZ" sz="6600" b="1" dirty="0" smtClean="0">
                <a:solidFill>
                  <a:schemeClr val="tx1"/>
                </a:solidFill>
              </a:rPr>
              <a:t> péče o umírající</a:t>
            </a:r>
            <a:endParaRPr lang="cs-CZ" sz="6600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499623"/>
          </a:xfrm>
        </p:spPr>
        <p:txBody>
          <a:bodyPr>
            <a:normAutofit fontScale="85000" lnSpcReduction="20000"/>
          </a:bodyPr>
          <a:lstStyle/>
          <a:p>
            <a:r>
              <a:rPr lang="cs-CZ" sz="3200" dirty="0" smtClean="0">
                <a:solidFill>
                  <a:srgbClr val="002060"/>
                </a:solidFill>
              </a:rPr>
              <a:t>Dnešní medicína zastává pravidlo, že by </a:t>
            </a:r>
            <a:r>
              <a:rPr lang="cs-CZ" sz="3200" b="1" dirty="0" smtClean="0">
                <a:solidFill>
                  <a:srgbClr val="002060"/>
                </a:solidFill>
              </a:rPr>
              <a:t>nikdo neměl umírat v bolestech, hladem a žízní</a:t>
            </a:r>
            <a:r>
              <a:rPr lang="cs-CZ" sz="3200" dirty="0" smtClean="0">
                <a:solidFill>
                  <a:srgbClr val="002060"/>
                </a:solidFill>
              </a:rPr>
              <a:t>. Proto se hydratuje infuzemi, když už nelze pořádně napíchnout žílu, tak pod kůži. Zavádí se sondy, používají se </a:t>
            </a:r>
            <a:r>
              <a:rPr lang="cs-CZ" sz="3200" dirty="0" err="1" smtClean="0">
                <a:solidFill>
                  <a:srgbClr val="002060"/>
                </a:solidFill>
              </a:rPr>
              <a:t>nutridrinky</a:t>
            </a:r>
            <a:r>
              <a:rPr lang="cs-CZ" sz="3200" dirty="0" smtClean="0">
                <a:solidFill>
                  <a:srgbClr val="002060"/>
                </a:solidFill>
              </a:rPr>
              <a:t> a různé speciální výživy…</a:t>
            </a:r>
          </a:p>
          <a:p>
            <a:r>
              <a:rPr lang="cs-CZ" sz="3200" dirty="0" smtClean="0">
                <a:solidFill>
                  <a:srgbClr val="002060"/>
                </a:solidFill>
              </a:rPr>
              <a:t>Pro mě je to ale protichůdný paradox – když už v organismu ustává látková výměna a dochází k metabolického rozvratu, tak často tímto „vyživovacím“ </a:t>
            </a:r>
            <a:r>
              <a:rPr lang="cs-CZ" sz="3200" b="1" dirty="0" smtClean="0">
                <a:solidFill>
                  <a:srgbClr val="002060"/>
                </a:solidFill>
              </a:rPr>
              <a:t>přístupem jen prodlužujeme vlastní umírání.</a:t>
            </a:r>
            <a:r>
              <a:rPr lang="cs-CZ" sz="3200" dirty="0" smtClean="0">
                <a:solidFill>
                  <a:srgbClr val="002060"/>
                </a:solidFill>
              </a:rPr>
              <a:t> Místo dnů to trvá týdny a měsíce. Okolí umírajícího už nemá sílu jej intenzivně doprovázet.</a:t>
            </a:r>
          </a:p>
        </p:txBody>
      </p:sp>
    </p:spTree>
    <p:extLst>
      <p:ext uri="{BB962C8B-B14F-4D97-AF65-F5344CB8AC3E}">
        <p14:creationId xmlns:p14="http://schemas.microsoft.com/office/powerpoint/2010/main" val="141229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b="1" dirty="0" smtClean="0">
                <a:solidFill>
                  <a:schemeClr val="tx1"/>
                </a:solidFill>
              </a:rPr>
              <a:t>Kdo o správné péči rozhoduje?</a:t>
            </a:r>
            <a:endParaRPr lang="cs-CZ" sz="5400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456593"/>
          </a:xfrm>
        </p:spPr>
        <p:txBody>
          <a:bodyPr>
            <a:normAutofit fontScale="85000" lnSpcReduction="10000"/>
          </a:bodyPr>
          <a:lstStyle/>
          <a:p>
            <a:r>
              <a:rPr lang="cs-CZ" sz="3200" b="1" dirty="0" smtClean="0">
                <a:solidFill>
                  <a:srgbClr val="002060"/>
                </a:solidFill>
              </a:rPr>
              <a:t>Ideálně pacient </a:t>
            </a:r>
            <a:r>
              <a:rPr lang="cs-CZ" sz="3200" dirty="0" smtClean="0">
                <a:solidFill>
                  <a:srgbClr val="002060"/>
                </a:solidFill>
              </a:rPr>
              <a:t>- ale u umírajících seniorů je spíše vzácností, že je někdo duševně zcela orientovaný až do posledního výdechu.</a:t>
            </a:r>
          </a:p>
          <a:p>
            <a:r>
              <a:rPr lang="cs-CZ" sz="3200" b="1" dirty="0" smtClean="0">
                <a:solidFill>
                  <a:srgbClr val="002060"/>
                </a:solidFill>
              </a:rPr>
              <a:t>Opatrovník, rodina </a:t>
            </a:r>
            <a:r>
              <a:rPr lang="cs-CZ" sz="3200" dirty="0" smtClean="0">
                <a:solidFill>
                  <a:srgbClr val="002060"/>
                </a:solidFill>
              </a:rPr>
              <a:t>– dnes už často nemají zkušenost s doprovázením umírajících, očekávají radu a pomoc od nás, nebo požadují i věci, které jsou nereálné (někdy i v neprospěch pacienta).</a:t>
            </a:r>
          </a:p>
          <a:p>
            <a:r>
              <a:rPr lang="cs-CZ" sz="3200" b="1" dirty="0" smtClean="0">
                <a:solidFill>
                  <a:srgbClr val="002060"/>
                </a:solidFill>
              </a:rPr>
              <a:t>Lékař</a:t>
            </a:r>
            <a:r>
              <a:rPr lang="cs-CZ" sz="3200" dirty="0" smtClean="0">
                <a:solidFill>
                  <a:srgbClr val="002060"/>
                </a:solidFill>
              </a:rPr>
              <a:t> – v soc. službách nemá častý kontakt s pacientem, někdy sám nechce prodlužovat umírání, někdy se bojí rodiny.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952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b="1" dirty="0" smtClean="0">
                <a:solidFill>
                  <a:schemeClr val="tx1"/>
                </a:solidFill>
              </a:rPr>
              <a:t>Kde má (smí) člověk zemřít?</a:t>
            </a:r>
            <a:endParaRPr lang="cs-CZ" sz="6000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409714"/>
            <a:ext cx="10515600" cy="389426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 smtClean="0">
                <a:solidFill>
                  <a:srgbClr val="002060"/>
                </a:solidFill>
              </a:rPr>
              <a:t>Při výzkumech </a:t>
            </a:r>
            <a:r>
              <a:rPr lang="cs-CZ" b="1" dirty="0" smtClean="0">
                <a:solidFill>
                  <a:srgbClr val="002060"/>
                </a:solidFill>
              </a:rPr>
              <a:t>většina lidí odpovídá, že by chtěli zemřít doma, ale v praxi většina umírá v nemocnici</a:t>
            </a:r>
            <a:r>
              <a:rPr lang="cs-CZ" dirty="0" smtClean="0">
                <a:solidFill>
                  <a:srgbClr val="002060"/>
                </a:solidFill>
              </a:rPr>
              <a:t>. Také klienti našich zařízení si v naprosté většině přejí zemřít u nás.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 smtClean="0">
                <a:solidFill>
                  <a:srgbClr val="002060"/>
                </a:solidFill>
              </a:rPr>
              <a:t>V nemocnici většinou péči o umírající „neumí“.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b="1" dirty="0" smtClean="0">
                <a:solidFill>
                  <a:srgbClr val="002060"/>
                </a:solidFill>
              </a:rPr>
              <a:t>Posláním domovů pro seniory je zajistit důstojné dožití</a:t>
            </a:r>
            <a:r>
              <a:rPr lang="cs-CZ" dirty="0" smtClean="0">
                <a:solidFill>
                  <a:srgbClr val="002060"/>
                </a:solidFill>
              </a:rPr>
              <a:t>. V realitě to ale není vůbec jednoduché – zdrav. pojišťovny nechtějí hradit zdravotní péči, sestra na noční službě z větší části není hrazená vůbec. Také přístup nemocnic nebo lékařů záchranné služby není moc vstřícný (např. tu samou naši pacientku, kterou propustili z nemocnice s tím, že pro velmi vysoký věk už s ní nebudou nic dělat, poslat lékař záchranky na pitvu bez toho, že by šlo o náhlé úmrtí nebo podezření z pochybení). </a:t>
            </a:r>
          </a:p>
        </p:txBody>
      </p:sp>
    </p:spTree>
    <p:extLst>
      <p:ext uri="{BB962C8B-B14F-4D97-AF65-F5344CB8AC3E}">
        <p14:creationId xmlns:p14="http://schemas.microsoft.com/office/powerpoint/2010/main" val="372685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5200" b="1" dirty="0" smtClean="0">
                <a:solidFill>
                  <a:schemeClr val="tx1"/>
                </a:solidFill>
              </a:rPr>
              <a:t>Zdravotnický personál v domově</a:t>
            </a:r>
            <a:endParaRPr lang="cs-CZ" sz="5200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528047"/>
            <a:ext cx="10515600" cy="3995177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2060"/>
                </a:solidFill>
              </a:rPr>
              <a:t>Lékař</a:t>
            </a:r>
            <a:r>
              <a:rPr lang="cs-CZ" dirty="0" smtClean="0">
                <a:solidFill>
                  <a:srgbClr val="002060"/>
                </a:solidFill>
              </a:rPr>
              <a:t> – většinou má spoustu pacientů a na soc. službu nemá moc času, naši klienti mu jen zvyšují náklady na pojišťovnu a lékař je za tuto službu vlastně trestán, komplikovaná dokumentace (včetně zpráv kvůli opatrovnickým soudům a příspěvkům na péči), klienty nevidí pravidelně, ale jen při zhoršeném stavu.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b="1" dirty="0" smtClean="0">
                <a:solidFill>
                  <a:srgbClr val="002060"/>
                </a:solidFill>
              </a:rPr>
              <a:t>Zdravotní sestra </a:t>
            </a:r>
            <a:r>
              <a:rPr lang="cs-CZ" dirty="0" smtClean="0">
                <a:solidFill>
                  <a:srgbClr val="002060"/>
                </a:solidFill>
              </a:rPr>
              <a:t>– dnes nic bez lékaře nemůže rozhodovat, ale v praxi je to ona, kdo vidí pacienta denně a musí identifikovat zhoršení stavu a potřebu léčbu (ale zároveň rozlišit, kdy se jedná o banální problém a nevolat lékaře zbytečně), do zařízení je potřeba zkušené sestry, které ale nejsou </a:t>
            </a:r>
            <a:r>
              <a:rPr lang="cs-CZ" dirty="0" err="1" smtClean="0">
                <a:solidFill>
                  <a:srgbClr val="002060"/>
                </a:solidFill>
              </a:rPr>
              <a:t>fin</a:t>
            </a:r>
            <a:r>
              <a:rPr lang="cs-CZ" dirty="0" smtClean="0">
                <a:solidFill>
                  <a:srgbClr val="002060"/>
                </a:solidFill>
              </a:rPr>
              <a:t>. ohodnocené, velká administrativní zátěž, bez sester na noční se těžko zajišťuje dožití v domově.</a:t>
            </a: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19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b="1" dirty="0" smtClean="0">
                <a:solidFill>
                  <a:schemeClr val="tx1"/>
                </a:solidFill>
              </a:rPr>
              <a:t>Spolupráce s rodinou</a:t>
            </a:r>
            <a:endParaRPr lang="cs-CZ" sz="6000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64169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Snažíme se o </a:t>
            </a:r>
            <a:r>
              <a:rPr lang="cs-CZ" b="1" dirty="0" smtClean="0">
                <a:solidFill>
                  <a:srgbClr val="002060"/>
                </a:solidFill>
              </a:rPr>
              <a:t>všech změnách zdravotního stavu vždy informovat kontaktní osobu</a:t>
            </a:r>
            <a:r>
              <a:rPr lang="cs-CZ" dirty="0" smtClean="0">
                <a:solidFill>
                  <a:srgbClr val="002060"/>
                </a:solidFill>
              </a:rPr>
              <a:t> (o závažných věcech i u klientů svéprávných a duševně čilých). </a:t>
            </a:r>
            <a:r>
              <a:rPr lang="cs-CZ" b="1" dirty="0" smtClean="0">
                <a:solidFill>
                  <a:srgbClr val="002060"/>
                </a:solidFill>
              </a:rPr>
              <a:t>Informuje náš personál</a:t>
            </a:r>
            <a:r>
              <a:rPr lang="cs-CZ" dirty="0" smtClean="0">
                <a:solidFill>
                  <a:srgbClr val="002060"/>
                </a:solidFill>
              </a:rPr>
              <a:t>, není reálné, aby naše lékařka obvolávala po každé vizitě příbuzné a poskytovala informace. 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Hodně vysvětlujeme, často také </a:t>
            </a:r>
            <a:r>
              <a:rPr lang="cs-CZ" b="1" dirty="0" smtClean="0">
                <a:solidFill>
                  <a:srgbClr val="002060"/>
                </a:solidFill>
              </a:rPr>
              <a:t>opravdu intenzivně doprovázíme při umírání osoby blízké pacientovi </a:t>
            </a:r>
            <a:r>
              <a:rPr lang="cs-CZ" dirty="0" smtClean="0">
                <a:solidFill>
                  <a:srgbClr val="002060"/>
                </a:solidFill>
              </a:rPr>
              <a:t>a to i po jeho úmrtí. 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Problém nastává většinou tehdy, </a:t>
            </a:r>
            <a:r>
              <a:rPr lang="cs-CZ" b="1" dirty="0" smtClean="0">
                <a:solidFill>
                  <a:srgbClr val="002060"/>
                </a:solidFill>
              </a:rPr>
              <a:t>když rodina není srovnaná s nemocí či blížící se smrtí svého blízkého</a:t>
            </a:r>
            <a:r>
              <a:rPr lang="cs-CZ" dirty="0" smtClean="0">
                <a:solidFill>
                  <a:srgbClr val="002060"/>
                </a:solidFill>
              </a:rPr>
              <a:t>. Potřeba hledat viníka. 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Někdy je s rodinou skoro více práce než pacientem </a:t>
            </a:r>
            <a:r>
              <a:rPr lang="cs-CZ" dirty="0" smtClean="0">
                <a:solidFill>
                  <a:srgbClr val="002060"/>
                </a:solidFill>
                <a:sym typeface="Wingdings" panose="05000000000000000000" pitchFamily="2" charset="2"/>
              </a:rPr>
              <a:t>.</a:t>
            </a: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34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6600" b="1" dirty="0" smtClean="0">
                <a:solidFill>
                  <a:schemeClr val="tx1"/>
                </a:solidFill>
              </a:rPr>
              <a:t>Má dilemata v péči v domově</a:t>
            </a:r>
            <a:endParaRPr lang="cs-CZ" sz="6600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74928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smtClean="0">
                <a:solidFill>
                  <a:srgbClr val="002060"/>
                </a:solidFill>
              </a:rPr>
              <a:t>Kolik a jakou péči? </a:t>
            </a:r>
            <a:r>
              <a:rPr lang="cs-CZ" dirty="0" smtClean="0">
                <a:solidFill>
                  <a:srgbClr val="002060"/>
                </a:solidFill>
              </a:rPr>
              <a:t>Osobně se domnívám, že část péče je jen prodlužování umírání.</a:t>
            </a:r>
          </a:p>
          <a:p>
            <a:r>
              <a:rPr lang="cs-CZ" b="1" dirty="0" smtClean="0">
                <a:solidFill>
                  <a:srgbClr val="002060"/>
                </a:solidFill>
              </a:rPr>
              <a:t>Jaká je správná role zdravotních sester? </a:t>
            </a:r>
            <a:r>
              <a:rPr lang="cs-CZ" dirty="0" smtClean="0">
                <a:solidFill>
                  <a:srgbClr val="002060"/>
                </a:solidFill>
              </a:rPr>
              <a:t>Mladší sestry jsou z mého pohledu někdy pasivní a odkládají řešení zdrav. problémů pacienta až na návštěvu lékaře.</a:t>
            </a:r>
          </a:p>
          <a:p>
            <a:r>
              <a:rPr lang="cs-CZ" b="1" dirty="0" smtClean="0">
                <a:solidFill>
                  <a:srgbClr val="002060"/>
                </a:solidFill>
              </a:rPr>
              <a:t>Jak zajistit kvalitní péči o pacienty, když vše je systémově proti tomu? </a:t>
            </a:r>
            <a:r>
              <a:rPr lang="cs-CZ" dirty="0" smtClean="0">
                <a:solidFill>
                  <a:srgbClr val="002060"/>
                </a:solidFill>
              </a:rPr>
              <a:t>Rušení paliativní center, nemožnost hradit sestry na noční, znevýhodnění lékařů, kteří se našim pacientům věnují atd.</a:t>
            </a:r>
          </a:p>
          <a:p>
            <a:r>
              <a:rPr lang="cs-CZ" b="1" dirty="0" smtClean="0">
                <a:solidFill>
                  <a:srgbClr val="002060"/>
                </a:solidFill>
              </a:rPr>
              <a:t>Jak pečovat o pacienty, u kterých rodina požaduje intervence, které jsou v neprospěch pacienta?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310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600" b="1" dirty="0" smtClean="0">
                <a:solidFill>
                  <a:schemeClr val="tx1"/>
                </a:solidFill>
              </a:rPr>
              <a:t>Pacienti s demencí</a:t>
            </a:r>
            <a:endParaRPr lang="cs-CZ" sz="6600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85684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Lidé s demencí nejsou jen v domovech se zvláštním režimem (u nás loňském roce mělo některých druh demence téměř třetina klientů).</a:t>
            </a:r>
          </a:p>
          <a:p>
            <a:r>
              <a:rPr lang="cs-CZ" b="1" dirty="0" smtClean="0">
                <a:solidFill>
                  <a:srgbClr val="002060"/>
                </a:solidFill>
              </a:rPr>
              <a:t>Největší problém představují pacienti v raných stádiích, kteří jsou ještě svéprávní, ale spolupráce je s nimi obtížná.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Konkrétní kazuistika – paní chce do našeho zařízení, po převozu zmatená, nespolupracuje atd. 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Jak přistupovat k těmto pacientům? Tlumit, netlumit, poslat do psych. nemocnice, nebrat žádného takového??? Co ti, kteří jsou našimi klienty, ale demence přijde až později? Fenomén neustále volajících pacientům.</a:t>
            </a: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9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">
  <a:themeElements>
    <a:clrScheme name="Organický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ký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k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584</TotalTime>
  <Words>1042</Words>
  <Application>Microsoft Office PowerPoint</Application>
  <PresentationFormat>Širokoúhlá obrazovka</PresentationFormat>
  <Paragraphs>45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Garamond</vt:lpstr>
      <vt:lpstr>Wingdings</vt:lpstr>
      <vt:lpstr>Organický</vt:lpstr>
      <vt:lpstr>Etická dilemata ošetřovatelské péče v sociálních službách</vt:lpstr>
      <vt:lpstr>Něco málo z mé zkušenosti</vt:lpstr>
      <vt:lpstr>Současná péče o umírající</vt:lpstr>
      <vt:lpstr>Kdo o správné péči rozhoduje?</vt:lpstr>
      <vt:lpstr>Kde má (smí) člověk zemřít?</vt:lpstr>
      <vt:lpstr>Zdravotnický personál v domově</vt:lpstr>
      <vt:lpstr>Spolupráce s rodinou</vt:lpstr>
      <vt:lpstr>Má dilemata v péči v domově</vt:lpstr>
      <vt:lpstr>Pacienti s demencí</vt:lpstr>
      <vt:lpstr>Co můžeme udělat pro zlepšení péče?</vt:lpstr>
      <vt:lpstr>Sirachovec 3, 12 - 16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Etická dilemata ošetřovatelské péče v sociálních službách</dc:title>
  <dc:creator>sr.Leona</dc:creator>
  <cp:lastModifiedBy>sr.Leona</cp:lastModifiedBy>
  <cp:revision>29</cp:revision>
  <dcterms:created xsi:type="dcterms:W3CDTF">2017-09-24T13:27:00Z</dcterms:created>
  <dcterms:modified xsi:type="dcterms:W3CDTF">2017-10-15T13:26:35Z</dcterms:modified>
</cp:coreProperties>
</file>