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  <p:sldId id="273" r:id="rId16"/>
    <p:sldId id="274" r:id="rId17"/>
    <p:sldId id="275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BD462-E526-B84C-8F5C-3754DAACF2BD}" type="datetimeFigureOut">
              <a:rPr lang="de-DE" smtClean="0"/>
              <a:t>19.10.2017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Mastertextformat bearbeiten</a:t>
            </a:r>
          </a:p>
          <a:p>
            <a:pPr lvl="1"/>
            <a:r>
              <a:rPr lang="cs-CZ" smtClean="0"/>
              <a:t>Zweite Ebene</a:t>
            </a:r>
          </a:p>
          <a:p>
            <a:pPr lvl="2"/>
            <a:r>
              <a:rPr lang="cs-CZ" smtClean="0"/>
              <a:t>Dritte Ebene</a:t>
            </a:r>
          </a:p>
          <a:p>
            <a:pPr lvl="3"/>
            <a:r>
              <a:rPr lang="cs-CZ" smtClean="0"/>
              <a:t>Vierte Ebene</a:t>
            </a:r>
          </a:p>
          <a:p>
            <a:pPr lvl="4"/>
            <a:r>
              <a:rPr lang="cs-CZ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0D617-5322-9247-B5A4-81BD0C933D9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04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0D617-5322-9247-B5A4-81BD0C933D9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359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er mit Beschriftu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ußform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, oben und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Život</a:t>
            </a:r>
            <a:r>
              <a:rPr lang="de-DE" dirty="0" smtClean="0"/>
              <a:t> </a:t>
            </a:r>
            <a:r>
              <a:rPr lang="de-DE" dirty="0" err="1" smtClean="0"/>
              <a:t>seniorů</a:t>
            </a:r>
            <a:r>
              <a:rPr lang="de-DE" dirty="0" smtClean="0"/>
              <a:t> v </a:t>
            </a:r>
            <a:r>
              <a:rPr lang="de-DE" dirty="0" err="1" smtClean="0"/>
              <a:t>domov</a:t>
            </a:r>
            <a:r>
              <a:rPr lang="de-DE" dirty="0" err="1"/>
              <a:t>ě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 </a:t>
            </a:r>
            <a:r>
              <a:rPr lang="de-DE" sz="3200" dirty="0" err="1" smtClean="0"/>
              <a:t>Udržení</a:t>
            </a:r>
            <a:r>
              <a:rPr lang="de-DE" sz="3200" dirty="0" smtClean="0"/>
              <a:t> </a:t>
            </a:r>
            <a:r>
              <a:rPr lang="de-DE" sz="3200" dirty="0" err="1" smtClean="0"/>
              <a:t>životní</a:t>
            </a:r>
            <a:r>
              <a:rPr lang="de-DE" sz="3200" dirty="0" smtClean="0"/>
              <a:t> </a:t>
            </a:r>
            <a:r>
              <a:rPr lang="de-DE" sz="3200" dirty="0" err="1" smtClean="0"/>
              <a:t>kvality</a:t>
            </a:r>
            <a:r>
              <a:rPr lang="de-DE" sz="3200" dirty="0" smtClean="0"/>
              <a:t> </a:t>
            </a:r>
            <a:r>
              <a:rPr lang="de-DE" sz="3200" dirty="0" err="1" smtClean="0"/>
              <a:t>Klienta</a:t>
            </a:r>
            <a:r>
              <a:rPr lang="de-DE" sz="3200" dirty="0" smtClean="0"/>
              <a:t> 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70975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Příchod</a:t>
            </a:r>
            <a:r>
              <a:rPr lang="de-DE" dirty="0" smtClean="0"/>
              <a:t> </a:t>
            </a:r>
            <a:r>
              <a:rPr lang="de-DE" dirty="0" err="1" smtClean="0"/>
              <a:t>Klienta</a:t>
            </a:r>
            <a:r>
              <a:rPr lang="de-DE" dirty="0" smtClean="0"/>
              <a:t> do </a:t>
            </a:r>
            <a:r>
              <a:rPr lang="de-DE" dirty="0" err="1" smtClean="0"/>
              <a:t>zařízení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1488142"/>
            <a:ext cx="7662864" cy="4549122"/>
          </a:xfrm>
        </p:spPr>
        <p:txBody>
          <a:bodyPr>
            <a:normAutofit fontScale="85000" lnSpcReduction="20000"/>
          </a:bodyPr>
          <a:lstStyle/>
          <a:p>
            <a:r>
              <a:rPr lang="de-DE" sz="3200" b="1" dirty="0" err="1" smtClean="0">
                <a:solidFill>
                  <a:schemeClr val="bg1"/>
                </a:solidFill>
              </a:rPr>
              <a:t>Příprava</a:t>
            </a:r>
            <a:r>
              <a:rPr lang="de-DE" sz="3200" b="1" dirty="0" smtClean="0">
                <a:solidFill>
                  <a:schemeClr val="bg1"/>
                </a:solidFill>
              </a:rPr>
              <a:t> na </a:t>
            </a:r>
            <a:r>
              <a:rPr lang="de-DE" sz="3200" b="1" dirty="0" err="1" smtClean="0">
                <a:solidFill>
                  <a:schemeClr val="bg1"/>
                </a:solidFill>
              </a:rPr>
              <a:t>příchod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Klienta</a:t>
            </a:r>
            <a:r>
              <a:rPr lang="de-DE" sz="3200" b="1" dirty="0" smtClean="0">
                <a:solidFill>
                  <a:schemeClr val="bg1"/>
                </a:solidFill>
              </a:rPr>
              <a:t> do </a:t>
            </a:r>
            <a:r>
              <a:rPr lang="de-DE" sz="3200" b="1" dirty="0" err="1" smtClean="0">
                <a:solidFill>
                  <a:schemeClr val="bg1"/>
                </a:solidFill>
              </a:rPr>
              <a:t>zařízení</a:t>
            </a:r>
            <a:r>
              <a:rPr lang="de-DE" sz="3200" b="1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de-DE" sz="3200" b="1" dirty="0" err="1" smtClean="0">
                <a:solidFill>
                  <a:srgbClr val="000090"/>
                </a:solidFill>
              </a:rPr>
              <a:t>Příprava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pokoje</a:t>
            </a:r>
            <a:r>
              <a:rPr lang="de-DE" sz="3200" b="1" dirty="0" smtClean="0">
                <a:solidFill>
                  <a:srgbClr val="000090"/>
                </a:solidFill>
              </a:rPr>
              <a:t>, </a:t>
            </a:r>
            <a:r>
              <a:rPr lang="de-DE" sz="3200" b="1" dirty="0" err="1" smtClean="0">
                <a:solidFill>
                  <a:srgbClr val="000090"/>
                </a:solidFill>
              </a:rPr>
              <a:t>většinou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jsou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pokoje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po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předchozích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klientech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malovány</a:t>
            </a:r>
            <a:r>
              <a:rPr lang="de-DE" sz="3200" b="1" dirty="0" smtClean="0">
                <a:solidFill>
                  <a:srgbClr val="000090"/>
                </a:solidFill>
              </a:rPr>
              <a:t>, a </a:t>
            </a:r>
            <a:r>
              <a:rPr lang="de-DE" sz="3200" b="1" dirty="0" err="1" smtClean="0">
                <a:solidFill>
                  <a:srgbClr val="000090"/>
                </a:solidFill>
              </a:rPr>
              <a:t>dávány</a:t>
            </a:r>
            <a:r>
              <a:rPr lang="de-DE" sz="3200" b="1" dirty="0" smtClean="0">
                <a:solidFill>
                  <a:srgbClr val="000090"/>
                </a:solidFill>
              </a:rPr>
              <a:t> do </a:t>
            </a:r>
            <a:r>
              <a:rPr lang="de-DE" sz="3200" b="1" dirty="0" err="1" smtClean="0">
                <a:solidFill>
                  <a:srgbClr val="000090"/>
                </a:solidFill>
              </a:rPr>
              <a:t>standartního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vybavení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tj</a:t>
            </a:r>
            <a:r>
              <a:rPr lang="de-DE" sz="3200" b="1" dirty="0" smtClean="0">
                <a:solidFill>
                  <a:srgbClr val="000090"/>
                </a:solidFill>
              </a:rPr>
              <a:t>.: </a:t>
            </a:r>
            <a:r>
              <a:rPr lang="de-DE" sz="3200" b="1" dirty="0" err="1" smtClean="0">
                <a:solidFill>
                  <a:srgbClr val="000090"/>
                </a:solidFill>
              </a:rPr>
              <a:t>Polohovací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postel</a:t>
            </a:r>
            <a:r>
              <a:rPr lang="de-DE" sz="3200" b="1" dirty="0" smtClean="0">
                <a:solidFill>
                  <a:srgbClr val="000090"/>
                </a:solidFill>
              </a:rPr>
              <a:t>, </a:t>
            </a:r>
            <a:r>
              <a:rPr lang="de-DE" sz="3200" b="1" dirty="0" err="1" smtClean="0">
                <a:solidFill>
                  <a:srgbClr val="000090"/>
                </a:solidFill>
              </a:rPr>
              <a:t>noční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stolek</a:t>
            </a:r>
            <a:r>
              <a:rPr lang="de-DE" sz="3200" b="1" dirty="0" smtClean="0">
                <a:solidFill>
                  <a:srgbClr val="000090"/>
                </a:solidFill>
              </a:rPr>
              <a:t>, </a:t>
            </a:r>
            <a:r>
              <a:rPr lang="de-DE" sz="3200" b="1" dirty="0" err="1" smtClean="0">
                <a:solidFill>
                  <a:srgbClr val="000090"/>
                </a:solidFill>
              </a:rPr>
              <a:t>šatní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skřín</a:t>
            </a:r>
            <a:r>
              <a:rPr lang="de-DE" sz="3200" b="1" dirty="0" smtClean="0">
                <a:solidFill>
                  <a:srgbClr val="000090"/>
                </a:solidFill>
              </a:rPr>
              <a:t>, </a:t>
            </a:r>
            <a:r>
              <a:rPr lang="de-DE" sz="3200" b="1" dirty="0" err="1" smtClean="0">
                <a:solidFill>
                  <a:srgbClr val="000090"/>
                </a:solidFill>
              </a:rPr>
              <a:t>stůl</a:t>
            </a:r>
            <a:r>
              <a:rPr lang="de-DE" sz="3200" b="1" dirty="0" smtClean="0">
                <a:solidFill>
                  <a:srgbClr val="000090"/>
                </a:solidFill>
              </a:rPr>
              <a:t> a </a:t>
            </a:r>
            <a:r>
              <a:rPr lang="de-DE" sz="3200" b="1" dirty="0" err="1" smtClean="0">
                <a:solidFill>
                  <a:srgbClr val="000090"/>
                </a:solidFill>
              </a:rPr>
              <a:t>židle</a:t>
            </a:r>
            <a:r>
              <a:rPr lang="de-DE" sz="3200" b="1" dirty="0" smtClean="0">
                <a:solidFill>
                  <a:srgbClr val="000090"/>
                </a:solidFill>
              </a:rPr>
              <a:t>. </a:t>
            </a:r>
          </a:p>
          <a:p>
            <a:pPr marL="0" indent="0">
              <a:buNone/>
            </a:pPr>
            <a:r>
              <a:rPr lang="de-DE" sz="3200" b="1" dirty="0" err="1" smtClean="0">
                <a:solidFill>
                  <a:srgbClr val="000090"/>
                </a:solidFill>
              </a:rPr>
              <a:t>Přívítání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Klienta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ve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formě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Fleyer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který</a:t>
            </a:r>
            <a:r>
              <a:rPr lang="de-DE" sz="3200" b="1" dirty="0" smtClean="0">
                <a:solidFill>
                  <a:srgbClr val="000090"/>
                </a:solidFill>
              </a:rPr>
              <a:t> se </a:t>
            </a:r>
            <a:r>
              <a:rPr lang="de-DE" sz="3200" b="1" dirty="0" err="1" smtClean="0">
                <a:solidFill>
                  <a:srgbClr val="000090"/>
                </a:solidFill>
              </a:rPr>
              <a:t>postaví</a:t>
            </a:r>
            <a:r>
              <a:rPr lang="de-DE" sz="3200" b="1" dirty="0" smtClean="0">
                <a:solidFill>
                  <a:srgbClr val="000090"/>
                </a:solidFill>
              </a:rPr>
              <a:t> na </a:t>
            </a:r>
            <a:r>
              <a:rPr lang="de-DE" sz="3200" b="1" dirty="0" err="1" smtClean="0">
                <a:solidFill>
                  <a:srgbClr val="000090"/>
                </a:solidFill>
              </a:rPr>
              <a:t>noční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stolek</a:t>
            </a:r>
            <a:r>
              <a:rPr lang="de-DE" sz="3200" b="1" dirty="0" smtClean="0">
                <a:solidFill>
                  <a:srgbClr val="000090"/>
                </a:solidFill>
              </a:rPr>
              <a:t> a </a:t>
            </a:r>
            <a:r>
              <a:rPr lang="de-DE" sz="3200" b="1" dirty="0" err="1" smtClean="0">
                <a:solidFill>
                  <a:srgbClr val="000090"/>
                </a:solidFill>
              </a:rPr>
              <a:t>kytice</a:t>
            </a:r>
            <a:r>
              <a:rPr lang="de-DE" sz="3200" b="1" dirty="0" smtClean="0">
                <a:solidFill>
                  <a:srgbClr val="000090"/>
                </a:solidFill>
              </a:rPr>
              <a:t>.</a:t>
            </a:r>
          </a:p>
          <a:p>
            <a:pPr marL="0" indent="0">
              <a:buNone/>
            </a:pPr>
            <a:r>
              <a:rPr lang="de-DE" sz="3200" b="1" dirty="0" err="1" smtClean="0">
                <a:solidFill>
                  <a:srgbClr val="000090"/>
                </a:solidFill>
              </a:rPr>
              <a:t>Informace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všem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důležitým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spolupracovníkům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tj</a:t>
            </a:r>
            <a:r>
              <a:rPr lang="de-DE" sz="3200" b="1" dirty="0" smtClean="0">
                <a:solidFill>
                  <a:srgbClr val="000090"/>
                </a:solidFill>
              </a:rPr>
              <a:t>. </a:t>
            </a:r>
            <a:r>
              <a:rPr lang="de-DE" sz="3200" b="1" dirty="0" err="1" smtClean="0">
                <a:solidFill>
                  <a:srgbClr val="000090"/>
                </a:solidFill>
              </a:rPr>
              <a:t>Vedoucí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směny</a:t>
            </a:r>
            <a:r>
              <a:rPr lang="de-DE" sz="3200" b="1" dirty="0" smtClean="0">
                <a:solidFill>
                  <a:srgbClr val="000090"/>
                </a:solidFill>
              </a:rPr>
              <a:t>, </a:t>
            </a:r>
            <a:r>
              <a:rPr lang="de-DE" sz="3200" b="1" dirty="0" err="1" smtClean="0">
                <a:solidFill>
                  <a:srgbClr val="000090"/>
                </a:solidFill>
              </a:rPr>
              <a:t>Recepční</a:t>
            </a:r>
            <a:r>
              <a:rPr lang="de-DE" sz="3200" b="1" dirty="0" smtClean="0">
                <a:solidFill>
                  <a:srgbClr val="000090"/>
                </a:solidFill>
              </a:rPr>
              <a:t>, </a:t>
            </a:r>
            <a:r>
              <a:rPr lang="de-DE" sz="3200" b="1" dirty="0" err="1" smtClean="0">
                <a:solidFill>
                  <a:srgbClr val="000090"/>
                </a:solidFill>
              </a:rPr>
              <a:t>Vedoucí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kuchyně</a:t>
            </a:r>
            <a:r>
              <a:rPr lang="de-DE" sz="3200" b="1" dirty="0" smtClean="0">
                <a:solidFill>
                  <a:srgbClr val="000090"/>
                </a:solidFill>
              </a:rPr>
              <a:t>, </a:t>
            </a:r>
            <a:r>
              <a:rPr lang="de-DE" sz="3200" b="1" dirty="0" err="1" smtClean="0">
                <a:solidFill>
                  <a:srgbClr val="000090"/>
                </a:solidFill>
              </a:rPr>
              <a:t>aktivizační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pracovníci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51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758794"/>
            <a:ext cx="7662864" cy="5278470"/>
          </a:xfrm>
        </p:spPr>
        <p:txBody>
          <a:bodyPr>
            <a:normAutofit/>
          </a:bodyPr>
          <a:lstStyle/>
          <a:p>
            <a:r>
              <a:rPr lang="de-DE" sz="2800" b="1" dirty="0" err="1" smtClean="0">
                <a:solidFill>
                  <a:schemeClr val="bg1"/>
                </a:solidFill>
              </a:rPr>
              <a:t>Příchod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Klienta</a:t>
            </a:r>
            <a:r>
              <a:rPr lang="de-DE" sz="2800" b="1" dirty="0" smtClean="0">
                <a:solidFill>
                  <a:schemeClr val="bg1"/>
                </a:solidFill>
              </a:rPr>
              <a:t> do </a:t>
            </a:r>
            <a:r>
              <a:rPr lang="de-DE" sz="2800" b="1" dirty="0" err="1" smtClean="0">
                <a:solidFill>
                  <a:schemeClr val="bg1"/>
                </a:solidFill>
              </a:rPr>
              <a:t>zařízení</a:t>
            </a:r>
            <a:endParaRPr lang="de-DE" sz="2800" b="1" dirty="0" smtClean="0">
              <a:solidFill>
                <a:schemeClr val="bg1"/>
              </a:solidFill>
            </a:endParaRPr>
          </a:p>
          <a:p>
            <a:r>
              <a:rPr lang="de-DE" sz="2800" b="1" dirty="0" err="1" smtClean="0">
                <a:solidFill>
                  <a:schemeClr val="bg1"/>
                </a:solidFill>
              </a:rPr>
              <a:t>Přivítání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pracovníků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obytného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bloku</a:t>
            </a:r>
            <a:r>
              <a:rPr lang="de-DE" sz="2800" b="1" dirty="0" smtClean="0">
                <a:solidFill>
                  <a:schemeClr val="bg1"/>
                </a:solidFill>
              </a:rPr>
              <a:t>, </a:t>
            </a:r>
            <a:r>
              <a:rPr lang="de-DE" sz="2800" b="1" dirty="0" err="1" smtClean="0">
                <a:solidFill>
                  <a:schemeClr val="bg1"/>
                </a:solidFill>
              </a:rPr>
              <a:t>představení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zaměstnanců</a:t>
            </a:r>
            <a:endParaRPr lang="de-DE" sz="2800" b="1" dirty="0" smtClean="0">
              <a:solidFill>
                <a:schemeClr val="bg1"/>
              </a:solidFill>
            </a:endParaRPr>
          </a:p>
          <a:p>
            <a:r>
              <a:rPr lang="de-DE" sz="2800" b="1" dirty="0" err="1" smtClean="0">
                <a:solidFill>
                  <a:srgbClr val="000090"/>
                </a:solidFill>
              </a:rPr>
              <a:t>Ukázka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Klientovi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jeho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nového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domova</a:t>
            </a:r>
            <a:r>
              <a:rPr lang="de-DE" sz="2800" b="1" dirty="0" smtClean="0">
                <a:solidFill>
                  <a:srgbClr val="000090"/>
                </a:solidFill>
              </a:rPr>
              <a:t>, </a:t>
            </a:r>
            <a:r>
              <a:rPr lang="de-DE" sz="2800" b="1" dirty="0" err="1" smtClean="0">
                <a:solidFill>
                  <a:srgbClr val="000090"/>
                </a:solidFill>
              </a:rPr>
              <a:t>pokoje</a:t>
            </a:r>
            <a:r>
              <a:rPr lang="de-DE" sz="2800" b="1" dirty="0" smtClean="0">
                <a:solidFill>
                  <a:srgbClr val="000090"/>
                </a:solidFill>
              </a:rPr>
              <a:t>, </a:t>
            </a:r>
            <a:r>
              <a:rPr lang="de-DE" sz="2800" b="1" dirty="0" err="1" smtClean="0">
                <a:solidFill>
                  <a:srgbClr val="000090"/>
                </a:solidFill>
              </a:rPr>
              <a:t>seznámení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nejdříve</a:t>
            </a:r>
            <a:r>
              <a:rPr lang="de-DE" sz="2800" b="1" dirty="0" smtClean="0">
                <a:solidFill>
                  <a:srgbClr val="000090"/>
                </a:solidFill>
              </a:rPr>
              <a:t> s </a:t>
            </a:r>
            <a:r>
              <a:rPr lang="de-DE" sz="2800" b="1" dirty="0" err="1" smtClean="0">
                <a:solidFill>
                  <a:srgbClr val="000090"/>
                </a:solidFill>
              </a:rPr>
              <a:t>důležitými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informacemi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které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jsou</a:t>
            </a:r>
            <a:r>
              <a:rPr lang="de-DE" sz="2800" b="1" dirty="0" smtClean="0">
                <a:solidFill>
                  <a:srgbClr val="000090"/>
                </a:solidFill>
              </a:rPr>
              <a:t> pro </a:t>
            </a:r>
            <a:r>
              <a:rPr lang="de-DE" sz="2800" b="1" dirty="0" err="1" smtClean="0">
                <a:solidFill>
                  <a:srgbClr val="000090"/>
                </a:solidFill>
              </a:rPr>
              <a:t>Klienta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prvořadé</a:t>
            </a:r>
            <a:endParaRPr lang="de-DE" sz="2800" b="1" dirty="0" smtClean="0">
              <a:solidFill>
                <a:srgbClr val="000090"/>
              </a:solidFill>
            </a:endParaRPr>
          </a:p>
          <a:p>
            <a:r>
              <a:rPr lang="de-DE" sz="2800" b="1" dirty="0" err="1" smtClean="0">
                <a:solidFill>
                  <a:srgbClr val="000090"/>
                </a:solidFill>
              </a:rPr>
              <a:t>Umožnéní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Klientovi</a:t>
            </a:r>
            <a:r>
              <a:rPr lang="de-DE" sz="2800" b="1" dirty="0" smtClean="0">
                <a:solidFill>
                  <a:srgbClr val="000090"/>
                </a:solidFill>
              </a:rPr>
              <a:t> se </a:t>
            </a:r>
            <a:r>
              <a:rPr lang="de-DE" sz="2800" b="1" dirty="0" err="1" smtClean="0">
                <a:solidFill>
                  <a:srgbClr val="000090"/>
                </a:solidFill>
              </a:rPr>
              <a:t>pomalu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zařídit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endParaRPr lang="de-DE" sz="2800" b="1" dirty="0" smtClean="0">
              <a:solidFill>
                <a:srgbClr val="000090"/>
              </a:solidFill>
            </a:endParaRPr>
          </a:p>
          <a:p>
            <a:r>
              <a:rPr lang="de-DE" sz="2800" b="1" dirty="0" err="1" smtClean="0">
                <a:solidFill>
                  <a:srgbClr val="000090"/>
                </a:solidFill>
              </a:rPr>
              <a:t>Pohovor</a:t>
            </a:r>
            <a:r>
              <a:rPr lang="de-DE" sz="2800" b="1" dirty="0" smtClean="0">
                <a:solidFill>
                  <a:srgbClr val="000090"/>
                </a:solidFill>
              </a:rPr>
              <a:t> s </a:t>
            </a:r>
            <a:r>
              <a:rPr lang="de-DE" sz="2800" b="1" dirty="0" err="1" smtClean="0">
                <a:solidFill>
                  <a:srgbClr val="000090"/>
                </a:solidFill>
              </a:rPr>
              <a:t>rodinnými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příslušníky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předání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důležitých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informací</a:t>
            </a:r>
            <a:endParaRPr lang="de-DE" sz="28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88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Odbirokratizování</a:t>
            </a:r>
            <a:r>
              <a:rPr lang="de-DE" dirty="0" smtClean="0"/>
              <a:t> </a:t>
            </a:r>
            <a:r>
              <a:rPr lang="de-DE" dirty="0" err="1" smtClean="0"/>
              <a:t>dokumentace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8142"/>
            <a:ext cx="7945439" cy="4549122"/>
          </a:xfrm>
        </p:spPr>
        <p:txBody>
          <a:bodyPr>
            <a:noAutofit/>
          </a:bodyPr>
          <a:lstStyle/>
          <a:p>
            <a:r>
              <a:rPr lang="de-DE" sz="2400" b="1" dirty="0" err="1" smtClean="0">
                <a:solidFill>
                  <a:schemeClr val="bg1"/>
                </a:solidFill>
              </a:rPr>
              <a:t>Systematická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sbírka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informací</a:t>
            </a:r>
            <a:r>
              <a:rPr lang="de-DE" sz="2400" b="1" dirty="0" smtClean="0">
                <a:solidFill>
                  <a:schemeClr val="bg1"/>
                </a:solidFill>
              </a:rPr>
              <a:t> – SIS</a:t>
            </a:r>
          </a:p>
          <a:p>
            <a:r>
              <a:rPr lang="de-DE" sz="2400" b="1" dirty="0" err="1" smtClean="0">
                <a:solidFill>
                  <a:srgbClr val="000090"/>
                </a:solidFill>
              </a:rPr>
              <a:t>Pohovor</a:t>
            </a:r>
            <a:r>
              <a:rPr lang="de-DE" sz="2400" b="1" dirty="0" smtClean="0">
                <a:solidFill>
                  <a:srgbClr val="000090"/>
                </a:solidFill>
              </a:rPr>
              <a:t> s </a:t>
            </a:r>
            <a:r>
              <a:rPr lang="de-DE" sz="2400" b="1" dirty="0" err="1" smtClean="0">
                <a:solidFill>
                  <a:srgbClr val="000090"/>
                </a:solidFill>
              </a:rPr>
              <a:t>Klientem</a:t>
            </a:r>
            <a:r>
              <a:rPr lang="de-DE" sz="2400" b="1" dirty="0" smtClean="0">
                <a:solidFill>
                  <a:srgbClr val="000090"/>
                </a:solidFill>
              </a:rPr>
              <a:t> a s </a:t>
            </a:r>
            <a:r>
              <a:rPr lang="de-DE" sz="2400" b="1" dirty="0" err="1" smtClean="0">
                <a:solidFill>
                  <a:srgbClr val="000090"/>
                </a:solidFill>
              </a:rPr>
              <a:t>rodinnými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příslušníky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</a:p>
          <a:p>
            <a:pPr marL="0" indent="0">
              <a:buNone/>
            </a:pPr>
            <a:r>
              <a:rPr lang="de-DE" sz="2400" b="1" dirty="0" smtClean="0">
                <a:solidFill>
                  <a:srgbClr val="000090"/>
                </a:solidFill>
              </a:rPr>
              <a:t>Co </a:t>
            </a:r>
            <a:r>
              <a:rPr lang="de-DE" sz="2400" b="1" dirty="0" err="1" smtClean="0">
                <a:solidFill>
                  <a:srgbClr val="000090"/>
                </a:solidFill>
              </a:rPr>
              <a:t>Vás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k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nám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přivádí</a:t>
            </a:r>
            <a:r>
              <a:rPr lang="de-DE" sz="2400" b="1" dirty="0" smtClean="0">
                <a:solidFill>
                  <a:srgbClr val="000090"/>
                </a:solidFill>
              </a:rPr>
              <a:t>? Co pro </a:t>
            </a:r>
            <a:r>
              <a:rPr lang="de-DE" sz="2400" b="1" dirty="0" err="1" smtClean="0">
                <a:solidFill>
                  <a:srgbClr val="000090"/>
                </a:solidFill>
              </a:rPr>
              <a:t>Vás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můžeme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udělat</a:t>
            </a:r>
            <a:r>
              <a:rPr lang="de-DE" sz="2400" b="1" dirty="0" smtClean="0">
                <a:solidFill>
                  <a:srgbClr val="000090"/>
                </a:solidFill>
              </a:rPr>
              <a:t>? </a:t>
            </a:r>
            <a:r>
              <a:rPr lang="de-DE" sz="2400" b="1" dirty="0" err="1" smtClean="0">
                <a:solidFill>
                  <a:srgbClr val="000090"/>
                </a:solidFill>
              </a:rPr>
              <a:t>Jaké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máte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osobní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přání</a:t>
            </a:r>
            <a:r>
              <a:rPr lang="de-DE" sz="2400" b="1" dirty="0" smtClean="0">
                <a:solidFill>
                  <a:srgbClr val="000090"/>
                </a:solidFill>
              </a:rPr>
              <a:t>? </a:t>
            </a:r>
          </a:p>
          <a:p>
            <a:pPr marL="0" indent="0">
              <a:buNone/>
            </a:pPr>
            <a:r>
              <a:rPr lang="de-DE" sz="2400" b="1" dirty="0" err="1" smtClean="0">
                <a:solidFill>
                  <a:srgbClr val="000090"/>
                </a:solidFill>
              </a:rPr>
              <a:t>Vyhotovení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předběžné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dokumentace</a:t>
            </a:r>
            <a:r>
              <a:rPr lang="de-DE" sz="2400" b="1" dirty="0" smtClean="0">
                <a:solidFill>
                  <a:srgbClr val="000090"/>
                </a:solidFill>
              </a:rPr>
              <a:t>. </a:t>
            </a:r>
          </a:p>
          <a:p>
            <a:pPr marL="0" indent="0">
              <a:buNone/>
            </a:pPr>
            <a:r>
              <a:rPr lang="de-DE" sz="2400" b="1" dirty="0" err="1" smtClean="0">
                <a:solidFill>
                  <a:srgbClr val="000090"/>
                </a:solidFill>
              </a:rPr>
              <a:t>Odborný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odhad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zda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má</a:t>
            </a:r>
            <a:r>
              <a:rPr lang="de-DE" sz="2400" b="1" dirty="0" smtClean="0">
                <a:solidFill>
                  <a:srgbClr val="000090"/>
                </a:solidFill>
              </a:rPr>
              <a:t> Klient </a:t>
            </a:r>
            <a:r>
              <a:rPr lang="de-DE" sz="2400" b="1" dirty="0" err="1" smtClean="0">
                <a:solidFill>
                  <a:srgbClr val="000090"/>
                </a:solidFill>
              </a:rPr>
              <a:t>důležitá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omezení</a:t>
            </a:r>
            <a:r>
              <a:rPr lang="de-DE" sz="2400" b="1" dirty="0" smtClean="0">
                <a:solidFill>
                  <a:srgbClr val="000090"/>
                </a:solidFill>
              </a:rPr>
              <a:t> v </a:t>
            </a:r>
            <a:r>
              <a:rPr lang="de-DE" sz="2400" b="1" dirty="0" err="1" smtClean="0">
                <a:solidFill>
                  <a:srgbClr val="000090"/>
                </a:solidFill>
              </a:rPr>
              <a:t>oblasti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Prophylaxí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jako</a:t>
            </a:r>
            <a:r>
              <a:rPr lang="de-DE" sz="2400" b="1" dirty="0" smtClean="0">
                <a:solidFill>
                  <a:srgbClr val="000090"/>
                </a:solidFill>
              </a:rPr>
              <a:t> je </a:t>
            </a:r>
            <a:r>
              <a:rPr lang="de-DE" sz="2400" b="1" dirty="0" err="1" smtClean="0">
                <a:solidFill>
                  <a:srgbClr val="000090"/>
                </a:solidFill>
              </a:rPr>
              <a:t>Pády</a:t>
            </a:r>
            <a:r>
              <a:rPr lang="de-DE" sz="2400" b="1" dirty="0" smtClean="0">
                <a:solidFill>
                  <a:srgbClr val="000090"/>
                </a:solidFill>
              </a:rPr>
              <a:t>, Dekubitus, Kontraktur </a:t>
            </a:r>
            <a:r>
              <a:rPr lang="de-DE" sz="2400" b="1" dirty="0" err="1" smtClean="0">
                <a:solidFill>
                  <a:srgbClr val="000090"/>
                </a:solidFill>
              </a:rPr>
              <a:t>atd</a:t>
            </a:r>
            <a:r>
              <a:rPr lang="de-DE" sz="2400" b="1" dirty="0" smtClean="0">
                <a:solidFill>
                  <a:srgbClr val="000090"/>
                </a:solidFill>
              </a:rPr>
              <a:t>. </a:t>
            </a:r>
          </a:p>
          <a:p>
            <a:pPr marL="0" indent="0">
              <a:buNone/>
            </a:pPr>
            <a:r>
              <a:rPr lang="de-DE" sz="2400" b="1" dirty="0" smtClean="0">
                <a:solidFill>
                  <a:srgbClr val="000090"/>
                </a:solidFill>
              </a:rPr>
              <a:t>Ev. </a:t>
            </a:r>
            <a:r>
              <a:rPr lang="de-DE" sz="2400" b="1" dirty="0">
                <a:solidFill>
                  <a:srgbClr val="000090"/>
                </a:solidFill>
              </a:rPr>
              <a:t> </a:t>
            </a:r>
            <a:r>
              <a:rPr lang="de-DE" sz="2400" b="1" dirty="0" smtClean="0">
                <a:solidFill>
                  <a:srgbClr val="000090"/>
                </a:solidFill>
              </a:rPr>
              <a:t>S </a:t>
            </a:r>
            <a:r>
              <a:rPr lang="de-DE" sz="2400" b="1" dirty="0" err="1" smtClean="0">
                <a:solidFill>
                  <a:srgbClr val="000090"/>
                </a:solidFill>
              </a:rPr>
              <a:t>Klientem</a:t>
            </a:r>
            <a:r>
              <a:rPr lang="de-DE" sz="2400" b="1" dirty="0" smtClean="0">
                <a:solidFill>
                  <a:srgbClr val="000090"/>
                </a:solidFill>
              </a:rPr>
              <a:t> se </a:t>
            </a:r>
            <a:r>
              <a:rPr lang="de-DE" sz="2400" b="1" dirty="0" err="1" smtClean="0">
                <a:solidFill>
                  <a:srgbClr val="000090"/>
                </a:solidFill>
              </a:rPr>
              <a:t>dohodnout</a:t>
            </a:r>
            <a:r>
              <a:rPr lang="de-DE" sz="2400" b="1" dirty="0" smtClean="0">
                <a:solidFill>
                  <a:srgbClr val="000090"/>
                </a:solidFill>
              </a:rPr>
              <a:t> na </a:t>
            </a:r>
            <a:r>
              <a:rPr lang="de-DE" sz="2400" b="1" dirty="0" err="1" smtClean="0">
                <a:solidFill>
                  <a:srgbClr val="000090"/>
                </a:solidFill>
              </a:rPr>
              <a:t>některých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aspektech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endParaRPr lang="de-DE" sz="24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8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676316"/>
            <a:ext cx="7662864" cy="53609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dirty="0" err="1" smtClean="0">
                <a:solidFill>
                  <a:schemeClr val="bg1"/>
                </a:solidFill>
              </a:rPr>
              <a:t>Fáze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integrace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života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Klienta</a:t>
            </a:r>
            <a:r>
              <a:rPr lang="de-DE" b="1" dirty="0" smtClean="0">
                <a:solidFill>
                  <a:schemeClr val="bg1"/>
                </a:solidFill>
              </a:rPr>
              <a:t> v </a:t>
            </a:r>
            <a:r>
              <a:rPr lang="de-DE" b="1" dirty="0" err="1" smtClean="0">
                <a:solidFill>
                  <a:schemeClr val="bg1"/>
                </a:solidFill>
              </a:rPr>
              <a:t>zařízení</a:t>
            </a:r>
            <a:endParaRPr lang="de-DE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de-DE" b="1" dirty="0" err="1" smtClean="0">
                <a:solidFill>
                  <a:schemeClr val="bg1"/>
                </a:solidFill>
              </a:rPr>
              <a:t>Vyhotovení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pomocí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Protokolu</a:t>
            </a:r>
            <a:r>
              <a:rPr lang="de-DE" b="1" dirty="0" smtClean="0">
                <a:solidFill>
                  <a:schemeClr val="bg1"/>
                </a:solidFill>
              </a:rPr>
              <a:t> je </a:t>
            </a:r>
            <a:r>
              <a:rPr lang="de-DE" b="1" dirty="0" err="1" smtClean="0">
                <a:solidFill>
                  <a:schemeClr val="bg1"/>
                </a:solidFill>
              </a:rPr>
              <a:t>úkolem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aktivizačních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pracovníků</a:t>
            </a:r>
            <a:r>
              <a:rPr lang="de-DE" b="1" dirty="0" smtClean="0">
                <a:solidFill>
                  <a:schemeClr val="bg1"/>
                </a:solidFill>
              </a:rPr>
              <a:t> , </a:t>
            </a:r>
            <a:r>
              <a:rPr lang="de-DE" b="1" dirty="0" err="1" smtClean="0">
                <a:solidFill>
                  <a:schemeClr val="bg1"/>
                </a:solidFill>
              </a:rPr>
              <a:t>dotazník</a:t>
            </a:r>
            <a:r>
              <a:rPr lang="de-DE" b="1" dirty="0" smtClean="0">
                <a:solidFill>
                  <a:schemeClr val="bg1"/>
                </a:solidFill>
              </a:rPr>
              <a:t> je v </a:t>
            </a:r>
            <a:r>
              <a:rPr lang="de-DE" b="1" dirty="0" err="1" smtClean="0">
                <a:solidFill>
                  <a:schemeClr val="bg1"/>
                </a:solidFill>
              </a:rPr>
              <a:t>průběhu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dvou</a:t>
            </a:r>
            <a:r>
              <a:rPr lang="de-DE" b="1" dirty="0" smtClean="0">
                <a:solidFill>
                  <a:schemeClr val="bg1"/>
                </a:solidFill>
              </a:rPr>
              <a:t> a </a:t>
            </a:r>
            <a:r>
              <a:rPr lang="de-DE" b="1" dirty="0" err="1" smtClean="0">
                <a:solidFill>
                  <a:schemeClr val="bg1"/>
                </a:solidFill>
              </a:rPr>
              <a:t>sest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týdnů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po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nastěhování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aktualizován</a:t>
            </a:r>
            <a:endParaRPr lang="de-DE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DE" b="1" dirty="0" err="1" smtClean="0">
                <a:solidFill>
                  <a:srgbClr val="000090"/>
                </a:solidFill>
              </a:rPr>
              <a:t>Aktivizační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pracovníci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zpracovávají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dotazník</a:t>
            </a:r>
            <a:r>
              <a:rPr lang="de-DE" b="1" dirty="0" smtClean="0">
                <a:solidFill>
                  <a:srgbClr val="000090"/>
                </a:solidFill>
              </a:rPr>
              <a:t> a </a:t>
            </a:r>
            <a:r>
              <a:rPr lang="de-DE" b="1" dirty="0" err="1" smtClean="0">
                <a:solidFill>
                  <a:srgbClr val="000090"/>
                </a:solidFill>
              </a:rPr>
              <a:t>starají</a:t>
            </a:r>
            <a:r>
              <a:rPr lang="de-DE" b="1" dirty="0" smtClean="0">
                <a:solidFill>
                  <a:srgbClr val="000090"/>
                </a:solidFill>
              </a:rPr>
              <a:t> se o </a:t>
            </a:r>
            <a:r>
              <a:rPr lang="de-DE" b="1" dirty="0" err="1" smtClean="0">
                <a:solidFill>
                  <a:srgbClr val="000090"/>
                </a:solidFill>
              </a:rPr>
              <a:t>Klienta</a:t>
            </a:r>
            <a:r>
              <a:rPr lang="de-DE" b="1" dirty="0" smtClean="0">
                <a:solidFill>
                  <a:srgbClr val="000090"/>
                </a:solidFill>
              </a:rPr>
              <a:t> v </a:t>
            </a:r>
            <a:r>
              <a:rPr lang="de-DE" b="1" dirty="0" err="1" smtClean="0">
                <a:solidFill>
                  <a:srgbClr val="000090"/>
                </a:solidFill>
              </a:rPr>
              <a:t>průběhu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jeho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prních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týdnů</a:t>
            </a:r>
            <a:r>
              <a:rPr lang="de-DE" b="1" dirty="0" smtClean="0">
                <a:solidFill>
                  <a:srgbClr val="000090"/>
                </a:solidFill>
              </a:rPr>
              <a:t> v </a:t>
            </a:r>
            <a:r>
              <a:rPr lang="de-DE" b="1" dirty="0" err="1" smtClean="0">
                <a:solidFill>
                  <a:srgbClr val="000090"/>
                </a:solidFill>
              </a:rPr>
              <a:t>zařízení</a:t>
            </a:r>
            <a:r>
              <a:rPr lang="de-DE" b="1" dirty="0" smtClean="0">
                <a:solidFill>
                  <a:srgbClr val="000090"/>
                </a:solidFill>
              </a:rPr>
              <a:t>.</a:t>
            </a:r>
          </a:p>
          <a:p>
            <a:pPr marL="0" indent="0">
              <a:buNone/>
            </a:pPr>
            <a:r>
              <a:rPr lang="de-DE" b="1" dirty="0" err="1" smtClean="0">
                <a:solidFill>
                  <a:srgbClr val="000090"/>
                </a:solidFill>
              </a:rPr>
              <a:t>Ukázka</a:t>
            </a:r>
            <a:r>
              <a:rPr lang="de-DE" b="1" dirty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zařízení</a:t>
            </a:r>
            <a:r>
              <a:rPr lang="de-DE" b="1" dirty="0" smtClean="0">
                <a:solidFill>
                  <a:srgbClr val="000090"/>
                </a:solidFill>
              </a:rPr>
              <a:t>, </a:t>
            </a:r>
            <a:r>
              <a:rPr lang="de-DE" b="1" dirty="0" err="1" smtClean="0">
                <a:solidFill>
                  <a:srgbClr val="000090"/>
                </a:solidFill>
              </a:rPr>
              <a:t>vysvětlení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kde</a:t>
            </a:r>
            <a:r>
              <a:rPr lang="de-DE" b="1" dirty="0" smtClean="0">
                <a:solidFill>
                  <a:srgbClr val="000090"/>
                </a:solidFill>
              </a:rPr>
              <a:t> se </a:t>
            </a:r>
            <a:r>
              <a:rPr lang="de-DE" b="1" dirty="0" err="1" smtClean="0">
                <a:solidFill>
                  <a:srgbClr val="000090"/>
                </a:solidFill>
              </a:rPr>
              <a:t>co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nachází</a:t>
            </a:r>
            <a:r>
              <a:rPr lang="de-DE" b="1" dirty="0" smtClean="0">
                <a:solidFill>
                  <a:srgbClr val="000090"/>
                </a:solidFill>
              </a:rPr>
              <a:t>, </a:t>
            </a:r>
            <a:r>
              <a:rPr lang="de-DE" b="1" dirty="0" err="1" smtClean="0">
                <a:solidFill>
                  <a:srgbClr val="000090"/>
                </a:solidFill>
              </a:rPr>
              <a:t>vysvětlení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jak</a:t>
            </a:r>
            <a:r>
              <a:rPr lang="de-DE" b="1" dirty="0" smtClean="0">
                <a:solidFill>
                  <a:srgbClr val="000090"/>
                </a:solidFill>
              </a:rPr>
              <a:t> se </a:t>
            </a:r>
            <a:r>
              <a:rPr lang="de-DE" b="1" dirty="0" err="1" smtClean="0">
                <a:solidFill>
                  <a:srgbClr val="000090"/>
                </a:solidFill>
              </a:rPr>
              <a:t>používá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výtah</a:t>
            </a:r>
            <a:r>
              <a:rPr lang="de-DE" b="1" dirty="0" smtClean="0">
                <a:solidFill>
                  <a:srgbClr val="000090"/>
                </a:solidFill>
              </a:rPr>
              <a:t>, </a:t>
            </a:r>
            <a:r>
              <a:rPr lang="de-DE" b="1" dirty="0" err="1" smtClean="0">
                <a:solidFill>
                  <a:srgbClr val="000090"/>
                </a:solidFill>
              </a:rPr>
              <a:t>Poptávka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Klienta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ohledně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jeho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přání</a:t>
            </a:r>
            <a:r>
              <a:rPr lang="de-DE" b="1" dirty="0" smtClean="0">
                <a:solidFill>
                  <a:srgbClr val="000090"/>
                </a:solidFill>
              </a:rPr>
              <a:t> v </a:t>
            </a:r>
            <a:r>
              <a:rPr lang="de-DE" b="1" dirty="0" err="1" smtClean="0">
                <a:solidFill>
                  <a:srgbClr val="000090"/>
                </a:solidFill>
              </a:rPr>
              <a:t>oblasti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stravování</a:t>
            </a:r>
            <a:endParaRPr lang="de-DE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de-DE" b="1" dirty="0" smtClean="0">
                <a:solidFill>
                  <a:srgbClr val="000090"/>
                </a:solidFill>
              </a:rPr>
              <a:t>Po </a:t>
            </a:r>
            <a:r>
              <a:rPr lang="de-DE" b="1" dirty="0" err="1" smtClean="0">
                <a:solidFill>
                  <a:srgbClr val="000090"/>
                </a:solidFill>
              </a:rPr>
              <a:t>dvou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týdnech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otázky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ve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stylu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zda</a:t>
            </a:r>
            <a:r>
              <a:rPr lang="de-DE" b="1" dirty="0" smtClean="0">
                <a:solidFill>
                  <a:srgbClr val="000090"/>
                </a:solidFill>
              </a:rPr>
              <a:t> je s </a:t>
            </a:r>
            <a:r>
              <a:rPr lang="de-DE" b="1" dirty="0" err="1" smtClean="0">
                <a:solidFill>
                  <a:srgbClr val="000090"/>
                </a:solidFill>
              </a:rPr>
              <a:t>Klientem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dohodnuta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doba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kdy</a:t>
            </a:r>
            <a:r>
              <a:rPr lang="de-DE" b="1" dirty="0" smtClean="0">
                <a:solidFill>
                  <a:srgbClr val="000090"/>
                </a:solidFill>
              </a:rPr>
              <a:t> si </a:t>
            </a:r>
            <a:r>
              <a:rPr lang="de-DE" b="1" dirty="0" err="1" smtClean="0">
                <a:solidFill>
                  <a:srgbClr val="000090"/>
                </a:solidFill>
              </a:rPr>
              <a:t>přeje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péči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ranní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toaletu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či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večerní</a:t>
            </a:r>
            <a:r>
              <a:rPr lang="de-DE" b="1" dirty="0" smtClean="0">
                <a:solidFill>
                  <a:srgbClr val="000090"/>
                </a:solidFill>
              </a:rPr>
              <a:t>, </a:t>
            </a:r>
            <a:r>
              <a:rPr lang="de-DE" b="1" dirty="0" err="1" smtClean="0">
                <a:solidFill>
                  <a:srgbClr val="000090"/>
                </a:solidFill>
              </a:rPr>
              <a:t>zda</a:t>
            </a:r>
            <a:r>
              <a:rPr lang="de-DE" b="1" dirty="0" smtClean="0">
                <a:solidFill>
                  <a:srgbClr val="000090"/>
                </a:solidFill>
              </a:rPr>
              <a:t> se pro </a:t>
            </a:r>
            <a:r>
              <a:rPr lang="de-DE" b="1" dirty="0" err="1" smtClean="0">
                <a:solidFill>
                  <a:srgbClr val="000090"/>
                </a:solidFill>
              </a:rPr>
              <a:t>Klienta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změnil</a:t>
            </a:r>
            <a:r>
              <a:rPr lang="de-DE" b="1" dirty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jeho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pobyt</a:t>
            </a:r>
            <a:r>
              <a:rPr lang="de-DE" b="1" dirty="0" smtClean="0">
                <a:solidFill>
                  <a:srgbClr val="000090"/>
                </a:solidFill>
              </a:rPr>
              <a:t>, </a:t>
            </a:r>
            <a:r>
              <a:rPr lang="de-DE" b="1" dirty="0" err="1" smtClean="0">
                <a:solidFill>
                  <a:srgbClr val="000090"/>
                </a:solidFill>
              </a:rPr>
              <a:t>zda</a:t>
            </a:r>
            <a:r>
              <a:rPr lang="de-DE" b="1" dirty="0" smtClean="0">
                <a:solidFill>
                  <a:srgbClr val="000090"/>
                </a:solidFill>
              </a:rPr>
              <a:t> je </a:t>
            </a:r>
            <a:r>
              <a:rPr lang="de-DE" b="1" dirty="0" err="1" smtClean="0">
                <a:solidFill>
                  <a:srgbClr val="000090"/>
                </a:solidFill>
              </a:rPr>
              <a:t>spokojen</a:t>
            </a:r>
            <a:r>
              <a:rPr lang="de-DE" b="1" dirty="0">
                <a:solidFill>
                  <a:srgbClr val="000090"/>
                </a:solidFill>
              </a:rPr>
              <a:t> </a:t>
            </a:r>
            <a:r>
              <a:rPr lang="de-DE" b="1" dirty="0" smtClean="0">
                <a:solidFill>
                  <a:srgbClr val="000090"/>
                </a:solidFill>
              </a:rPr>
              <a:t>se </a:t>
            </a:r>
            <a:r>
              <a:rPr lang="de-DE" b="1" dirty="0" err="1" smtClean="0">
                <a:solidFill>
                  <a:srgbClr val="000090"/>
                </a:solidFill>
              </a:rPr>
              <a:t>zařízením</a:t>
            </a:r>
            <a:r>
              <a:rPr lang="de-DE" b="1" dirty="0" smtClean="0">
                <a:solidFill>
                  <a:srgbClr val="000090"/>
                </a:solidFill>
              </a:rPr>
              <a:t> a s </a:t>
            </a:r>
            <a:r>
              <a:rPr lang="de-DE" b="1" dirty="0" err="1" smtClean="0">
                <a:solidFill>
                  <a:srgbClr val="000090"/>
                </a:solidFill>
              </a:rPr>
              <a:t>nabídkami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aktivizace</a:t>
            </a:r>
            <a:r>
              <a:rPr lang="de-DE" b="1" dirty="0" smtClean="0">
                <a:solidFill>
                  <a:srgbClr val="000090"/>
                </a:solidFill>
              </a:rPr>
              <a:t>, </a:t>
            </a:r>
            <a:r>
              <a:rPr lang="de-DE" b="1" dirty="0" err="1" smtClean="0">
                <a:solidFill>
                  <a:srgbClr val="000090"/>
                </a:solidFill>
              </a:rPr>
              <a:t>zda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jsou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zaměstnancí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ke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Klientovi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zdvořilí</a:t>
            </a:r>
            <a:r>
              <a:rPr lang="de-DE" b="1" dirty="0" smtClean="0">
                <a:solidFill>
                  <a:srgbClr val="000090"/>
                </a:solidFill>
              </a:rPr>
              <a:t> a </a:t>
            </a:r>
            <a:r>
              <a:rPr lang="de-DE" b="1" dirty="0" err="1" smtClean="0">
                <a:solidFill>
                  <a:srgbClr val="000090"/>
                </a:solidFill>
              </a:rPr>
              <a:t>slušní</a:t>
            </a:r>
            <a:r>
              <a:rPr lang="de-DE" b="1" dirty="0" smtClean="0">
                <a:solidFill>
                  <a:srgbClr val="000090"/>
                </a:solidFill>
              </a:rPr>
              <a:t>, </a:t>
            </a:r>
            <a:r>
              <a:rPr lang="de-DE" b="1" dirty="0" err="1" smtClean="0">
                <a:solidFill>
                  <a:srgbClr val="000090"/>
                </a:solidFill>
              </a:rPr>
              <a:t>zda</a:t>
            </a:r>
            <a:r>
              <a:rPr lang="de-DE" b="1" dirty="0" smtClean="0">
                <a:solidFill>
                  <a:srgbClr val="000090"/>
                </a:solidFill>
              </a:rPr>
              <a:t> je </a:t>
            </a:r>
            <a:r>
              <a:rPr lang="de-DE" b="1" dirty="0" err="1" smtClean="0">
                <a:solidFill>
                  <a:srgbClr val="000090"/>
                </a:solidFill>
              </a:rPr>
              <a:t>spokojen</a:t>
            </a:r>
            <a:r>
              <a:rPr lang="de-DE" b="1" dirty="0" smtClean="0">
                <a:solidFill>
                  <a:srgbClr val="000090"/>
                </a:solidFill>
              </a:rPr>
              <a:t> s </a:t>
            </a:r>
            <a:r>
              <a:rPr lang="de-DE" b="1" dirty="0" err="1" smtClean="0">
                <a:solidFill>
                  <a:srgbClr val="000090"/>
                </a:solidFill>
              </a:rPr>
              <a:t>nabídkou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stravování</a:t>
            </a:r>
            <a:r>
              <a:rPr lang="de-DE" b="1" dirty="0" smtClean="0">
                <a:solidFill>
                  <a:srgbClr val="000090"/>
                </a:solidFill>
              </a:rPr>
              <a:t>, </a:t>
            </a:r>
            <a:r>
              <a:rPr lang="de-DE" b="1" dirty="0" err="1" smtClean="0">
                <a:solidFill>
                  <a:srgbClr val="000090"/>
                </a:solidFill>
              </a:rPr>
              <a:t>zda</a:t>
            </a:r>
            <a:r>
              <a:rPr lang="de-DE" b="1" dirty="0" smtClean="0">
                <a:solidFill>
                  <a:srgbClr val="000090"/>
                </a:solidFill>
              </a:rPr>
              <a:t> je </a:t>
            </a:r>
            <a:r>
              <a:rPr lang="de-DE" b="1" dirty="0" err="1" smtClean="0">
                <a:solidFill>
                  <a:srgbClr val="000090"/>
                </a:solidFill>
              </a:rPr>
              <a:t>spokjen</a:t>
            </a:r>
            <a:r>
              <a:rPr lang="de-DE" b="1" dirty="0" smtClean="0">
                <a:solidFill>
                  <a:srgbClr val="000090"/>
                </a:solidFill>
              </a:rPr>
              <a:t> s </a:t>
            </a:r>
            <a:r>
              <a:rPr lang="de-DE" b="1" dirty="0" err="1" smtClean="0">
                <a:solidFill>
                  <a:srgbClr val="000090"/>
                </a:solidFill>
              </a:rPr>
              <a:t>čistotou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zařízení</a:t>
            </a:r>
            <a:r>
              <a:rPr lang="de-DE" b="1" dirty="0" smtClean="0">
                <a:solidFill>
                  <a:srgbClr val="000090"/>
                </a:solidFill>
              </a:rPr>
              <a:t> a </a:t>
            </a:r>
            <a:r>
              <a:rPr lang="de-DE" b="1" dirty="0" err="1" smtClean="0">
                <a:solidFill>
                  <a:srgbClr val="000090"/>
                </a:solidFill>
              </a:rPr>
              <a:t>zda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jsou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jeho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přání</a:t>
            </a:r>
            <a:r>
              <a:rPr lang="de-DE" b="1" dirty="0" smtClean="0">
                <a:solidFill>
                  <a:srgbClr val="000090"/>
                </a:solidFill>
              </a:rPr>
              <a:t> </a:t>
            </a:r>
            <a:r>
              <a:rPr lang="de-DE" b="1" dirty="0" err="1" smtClean="0">
                <a:solidFill>
                  <a:srgbClr val="000090"/>
                </a:solidFill>
              </a:rPr>
              <a:t>vyslyšena</a:t>
            </a:r>
            <a:r>
              <a:rPr lang="de-DE" b="1" dirty="0" smtClean="0">
                <a:solidFill>
                  <a:srgbClr val="000090"/>
                </a:solidFill>
              </a:rPr>
              <a:t> a </a:t>
            </a:r>
            <a:r>
              <a:rPr lang="de-DE" b="1" dirty="0" err="1" smtClean="0">
                <a:solidFill>
                  <a:srgbClr val="000090"/>
                </a:solidFill>
              </a:rPr>
              <a:t>splněna</a:t>
            </a:r>
            <a:endParaRPr lang="de-DE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Život</a:t>
            </a:r>
            <a:r>
              <a:rPr lang="de-DE" dirty="0" smtClean="0"/>
              <a:t> </a:t>
            </a:r>
            <a:r>
              <a:rPr lang="de-DE" dirty="0" err="1" smtClean="0"/>
              <a:t>Klienta</a:t>
            </a:r>
            <a:r>
              <a:rPr lang="de-DE" dirty="0" smtClean="0"/>
              <a:t> v </a:t>
            </a:r>
            <a:r>
              <a:rPr lang="de-DE" dirty="0" err="1" smtClean="0"/>
              <a:t>zařízení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1699036"/>
            <a:ext cx="7662864" cy="4338228"/>
          </a:xfrm>
        </p:spPr>
        <p:txBody>
          <a:bodyPr/>
          <a:lstStyle/>
          <a:p>
            <a:r>
              <a:rPr lang="de-DE" b="1" u="sng" dirty="0" smtClean="0">
                <a:solidFill>
                  <a:schemeClr val="bg1"/>
                </a:solidFill>
              </a:rPr>
              <a:t>Pro </a:t>
            </a:r>
            <a:r>
              <a:rPr lang="de-DE" b="1" u="sng" dirty="0" err="1" smtClean="0">
                <a:solidFill>
                  <a:schemeClr val="bg1"/>
                </a:solidFill>
              </a:rPr>
              <a:t>Klienta</a:t>
            </a:r>
            <a:r>
              <a:rPr lang="de-DE" b="1" u="sng" dirty="0" smtClean="0">
                <a:solidFill>
                  <a:schemeClr val="bg1"/>
                </a:solidFill>
              </a:rPr>
              <a:t> je </a:t>
            </a:r>
            <a:r>
              <a:rPr lang="de-DE" b="1" u="sng" dirty="0" err="1" smtClean="0">
                <a:solidFill>
                  <a:schemeClr val="bg1"/>
                </a:solidFill>
              </a:rPr>
              <a:t>pobyt</a:t>
            </a:r>
            <a:r>
              <a:rPr lang="de-DE" b="1" u="sng" dirty="0" smtClean="0">
                <a:solidFill>
                  <a:schemeClr val="bg1"/>
                </a:solidFill>
              </a:rPr>
              <a:t> v </a:t>
            </a:r>
            <a:r>
              <a:rPr lang="de-DE" b="1" u="sng" dirty="0" err="1" smtClean="0">
                <a:solidFill>
                  <a:schemeClr val="bg1"/>
                </a:solidFill>
              </a:rPr>
              <a:t>zařízení</a:t>
            </a:r>
            <a:r>
              <a:rPr lang="de-DE" b="1" u="sng" dirty="0" smtClean="0">
                <a:solidFill>
                  <a:schemeClr val="bg1"/>
                </a:solidFill>
              </a:rPr>
              <a:t> </a:t>
            </a:r>
            <a:r>
              <a:rPr lang="de-DE" b="1" u="sng" dirty="0" err="1" smtClean="0">
                <a:solidFill>
                  <a:schemeClr val="bg1"/>
                </a:solidFill>
              </a:rPr>
              <a:t>velká</a:t>
            </a:r>
            <a:r>
              <a:rPr lang="de-DE" b="1" u="sng" dirty="0" smtClean="0">
                <a:solidFill>
                  <a:schemeClr val="bg1"/>
                </a:solidFill>
              </a:rPr>
              <a:t> </a:t>
            </a:r>
            <a:r>
              <a:rPr lang="de-DE" b="1" u="sng" dirty="0" err="1" smtClean="0">
                <a:solidFill>
                  <a:schemeClr val="bg1"/>
                </a:solidFill>
              </a:rPr>
              <a:t>změna</a:t>
            </a:r>
            <a:r>
              <a:rPr lang="de-DE" b="1" u="sng" dirty="0" smtClean="0">
                <a:solidFill>
                  <a:schemeClr val="bg1"/>
                </a:solidFill>
              </a:rPr>
              <a:t>, </a:t>
            </a:r>
            <a:r>
              <a:rPr lang="de-DE" b="1" u="sng" dirty="0" err="1" smtClean="0">
                <a:solidFill>
                  <a:schemeClr val="bg1"/>
                </a:solidFill>
              </a:rPr>
              <a:t>která</a:t>
            </a:r>
            <a:r>
              <a:rPr lang="de-DE" b="1" u="sng" dirty="0" smtClean="0">
                <a:solidFill>
                  <a:schemeClr val="bg1"/>
                </a:solidFill>
              </a:rPr>
              <a:t> se </a:t>
            </a:r>
            <a:r>
              <a:rPr lang="de-DE" b="1" u="sng" dirty="0" err="1" smtClean="0">
                <a:solidFill>
                  <a:srgbClr val="000090"/>
                </a:solidFill>
              </a:rPr>
              <a:t>může</a:t>
            </a:r>
            <a:r>
              <a:rPr lang="de-DE" b="1" u="sng" dirty="0" smtClean="0">
                <a:solidFill>
                  <a:srgbClr val="000090"/>
                </a:solidFill>
              </a:rPr>
              <a:t> i </a:t>
            </a:r>
            <a:r>
              <a:rPr lang="de-DE" b="1" u="sng" dirty="0" err="1" smtClean="0">
                <a:solidFill>
                  <a:srgbClr val="000090"/>
                </a:solidFill>
              </a:rPr>
              <a:t>podepsat</a:t>
            </a:r>
            <a:r>
              <a:rPr lang="de-DE" b="1" u="sng" dirty="0" smtClean="0">
                <a:solidFill>
                  <a:srgbClr val="000090"/>
                </a:solidFill>
              </a:rPr>
              <a:t> na </a:t>
            </a:r>
            <a:r>
              <a:rPr lang="de-DE" b="1" u="sng" dirty="0" err="1" smtClean="0">
                <a:solidFill>
                  <a:srgbClr val="000090"/>
                </a:solidFill>
              </a:rPr>
              <a:t>jeho</a:t>
            </a:r>
            <a:r>
              <a:rPr lang="de-DE" b="1" u="sng" dirty="0" smtClean="0">
                <a:solidFill>
                  <a:srgbClr val="000090"/>
                </a:solidFill>
              </a:rPr>
              <a:t> </a:t>
            </a:r>
            <a:r>
              <a:rPr lang="de-DE" b="1" u="sng" dirty="0" err="1" smtClean="0">
                <a:solidFill>
                  <a:srgbClr val="000090"/>
                </a:solidFill>
              </a:rPr>
              <a:t>zdraví</a:t>
            </a:r>
            <a:r>
              <a:rPr lang="de-DE" b="1" u="sng" dirty="0" smtClean="0">
                <a:solidFill>
                  <a:srgbClr val="000090"/>
                </a:solidFill>
              </a:rPr>
              <a:t>, </a:t>
            </a:r>
            <a:r>
              <a:rPr lang="de-DE" b="1" u="sng" dirty="0" err="1" smtClean="0">
                <a:solidFill>
                  <a:srgbClr val="000090"/>
                </a:solidFill>
              </a:rPr>
              <a:t>chování</a:t>
            </a:r>
            <a:r>
              <a:rPr lang="de-DE" b="1" u="sng" dirty="0" smtClean="0">
                <a:solidFill>
                  <a:srgbClr val="000090"/>
                </a:solidFill>
              </a:rPr>
              <a:t> </a:t>
            </a:r>
            <a:r>
              <a:rPr lang="de-DE" b="1" u="sng" dirty="0" err="1" smtClean="0">
                <a:solidFill>
                  <a:srgbClr val="000090"/>
                </a:solidFill>
              </a:rPr>
              <a:t>k</a:t>
            </a:r>
            <a:r>
              <a:rPr lang="de-DE" b="1" u="sng" dirty="0" smtClean="0">
                <a:solidFill>
                  <a:srgbClr val="000090"/>
                </a:solidFill>
              </a:rPr>
              <a:t> </a:t>
            </a:r>
            <a:r>
              <a:rPr lang="de-DE" b="1" u="sng" dirty="0" err="1" smtClean="0">
                <a:solidFill>
                  <a:srgbClr val="000090"/>
                </a:solidFill>
              </a:rPr>
              <a:t>rodinným</a:t>
            </a:r>
            <a:r>
              <a:rPr lang="de-DE" b="1" u="sng" dirty="0" smtClean="0">
                <a:solidFill>
                  <a:srgbClr val="000090"/>
                </a:solidFill>
              </a:rPr>
              <a:t> </a:t>
            </a:r>
            <a:r>
              <a:rPr lang="de-DE" b="1" u="sng" dirty="0" err="1" smtClean="0">
                <a:solidFill>
                  <a:srgbClr val="000090"/>
                </a:solidFill>
              </a:rPr>
              <a:t>příslušníkům</a:t>
            </a:r>
            <a:endParaRPr lang="de-DE" b="1" u="sng" dirty="0" smtClean="0">
              <a:solidFill>
                <a:srgbClr val="000090"/>
              </a:solidFill>
            </a:endParaRPr>
          </a:p>
          <a:p>
            <a:r>
              <a:rPr lang="de-DE" b="1" u="sng" dirty="0" err="1" smtClean="0">
                <a:solidFill>
                  <a:srgbClr val="000090"/>
                </a:solidFill>
              </a:rPr>
              <a:t>Klientovi</a:t>
            </a:r>
            <a:r>
              <a:rPr lang="de-DE" b="1" u="sng" dirty="0" smtClean="0">
                <a:solidFill>
                  <a:srgbClr val="000090"/>
                </a:solidFill>
              </a:rPr>
              <a:t> </a:t>
            </a:r>
            <a:r>
              <a:rPr lang="de-DE" b="1" u="sng" dirty="0" err="1" smtClean="0">
                <a:solidFill>
                  <a:srgbClr val="000090"/>
                </a:solidFill>
              </a:rPr>
              <a:t>umožnit</a:t>
            </a:r>
            <a:r>
              <a:rPr lang="de-DE" b="1" u="sng" dirty="0" smtClean="0">
                <a:solidFill>
                  <a:srgbClr val="000090"/>
                </a:solidFill>
              </a:rPr>
              <a:t> se v </a:t>
            </a:r>
            <a:r>
              <a:rPr lang="de-DE" b="1" u="sng" dirty="0" err="1" smtClean="0">
                <a:solidFill>
                  <a:srgbClr val="000090"/>
                </a:solidFill>
              </a:rPr>
              <a:t>klidu</a:t>
            </a:r>
            <a:r>
              <a:rPr lang="de-DE" b="1" u="sng" dirty="0" smtClean="0">
                <a:solidFill>
                  <a:srgbClr val="000090"/>
                </a:solidFill>
              </a:rPr>
              <a:t> </a:t>
            </a:r>
            <a:r>
              <a:rPr lang="de-DE" b="1" u="sng" dirty="0" err="1" smtClean="0">
                <a:solidFill>
                  <a:srgbClr val="000090"/>
                </a:solidFill>
              </a:rPr>
              <a:t>připravit</a:t>
            </a:r>
            <a:r>
              <a:rPr lang="de-DE" b="1" u="sng" dirty="0" smtClean="0">
                <a:solidFill>
                  <a:srgbClr val="000090"/>
                </a:solidFill>
              </a:rPr>
              <a:t> a </a:t>
            </a:r>
            <a:r>
              <a:rPr lang="de-DE" b="1" u="sng" dirty="0" err="1" smtClean="0">
                <a:solidFill>
                  <a:srgbClr val="000090"/>
                </a:solidFill>
              </a:rPr>
              <a:t>sžít</a:t>
            </a:r>
            <a:r>
              <a:rPr lang="de-DE" b="1" u="sng" dirty="0" smtClean="0">
                <a:solidFill>
                  <a:srgbClr val="000090"/>
                </a:solidFill>
              </a:rPr>
              <a:t> s </a:t>
            </a:r>
            <a:r>
              <a:rPr lang="de-DE" b="1" u="sng" dirty="0" err="1" smtClean="0">
                <a:solidFill>
                  <a:srgbClr val="000090"/>
                </a:solidFill>
              </a:rPr>
              <a:t>životem</a:t>
            </a:r>
            <a:r>
              <a:rPr lang="de-DE" b="1" u="sng" dirty="0" smtClean="0">
                <a:solidFill>
                  <a:srgbClr val="000090"/>
                </a:solidFill>
              </a:rPr>
              <a:t> v </a:t>
            </a:r>
            <a:r>
              <a:rPr lang="de-DE" b="1" u="sng" dirty="0" err="1" smtClean="0">
                <a:solidFill>
                  <a:srgbClr val="000090"/>
                </a:solidFill>
              </a:rPr>
              <a:t>zařízení</a:t>
            </a:r>
            <a:r>
              <a:rPr lang="de-DE" b="1" u="sng" dirty="0" smtClean="0">
                <a:solidFill>
                  <a:srgbClr val="000090"/>
                </a:solidFill>
              </a:rPr>
              <a:t>, </a:t>
            </a:r>
            <a:r>
              <a:rPr lang="de-DE" b="1" u="sng" dirty="0" err="1" smtClean="0">
                <a:solidFill>
                  <a:srgbClr val="000090"/>
                </a:solidFill>
              </a:rPr>
              <a:t>jeho</a:t>
            </a:r>
            <a:r>
              <a:rPr lang="de-DE" b="1" u="sng" dirty="0" smtClean="0">
                <a:solidFill>
                  <a:srgbClr val="000090"/>
                </a:solidFill>
              </a:rPr>
              <a:t> </a:t>
            </a:r>
            <a:r>
              <a:rPr lang="de-DE" b="1" u="sng" dirty="0" err="1" smtClean="0">
                <a:solidFill>
                  <a:srgbClr val="000090"/>
                </a:solidFill>
              </a:rPr>
              <a:t>přání</a:t>
            </a:r>
            <a:r>
              <a:rPr lang="de-DE" b="1" u="sng" dirty="0" smtClean="0">
                <a:solidFill>
                  <a:srgbClr val="000090"/>
                </a:solidFill>
              </a:rPr>
              <a:t>, </a:t>
            </a:r>
            <a:r>
              <a:rPr lang="de-DE" b="1" u="sng" dirty="0" err="1" smtClean="0">
                <a:solidFill>
                  <a:srgbClr val="000090"/>
                </a:solidFill>
              </a:rPr>
              <a:t>jeho</a:t>
            </a:r>
            <a:r>
              <a:rPr lang="de-DE" b="1" u="sng" dirty="0" smtClean="0">
                <a:solidFill>
                  <a:srgbClr val="000090"/>
                </a:solidFill>
              </a:rPr>
              <a:t> </a:t>
            </a:r>
            <a:r>
              <a:rPr lang="de-DE" b="1" u="sng" dirty="0" err="1" smtClean="0">
                <a:solidFill>
                  <a:srgbClr val="000090"/>
                </a:solidFill>
              </a:rPr>
              <a:t>problémy</a:t>
            </a:r>
            <a:r>
              <a:rPr lang="de-DE" b="1" u="sng" dirty="0" smtClean="0">
                <a:solidFill>
                  <a:srgbClr val="000090"/>
                </a:solidFill>
              </a:rPr>
              <a:t> </a:t>
            </a:r>
            <a:r>
              <a:rPr lang="de-DE" b="1" u="sng" dirty="0" err="1" smtClean="0">
                <a:solidFill>
                  <a:srgbClr val="000090"/>
                </a:solidFill>
              </a:rPr>
              <a:t>brát</a:t>
            </a:r>
            <a:r>
              <a:rPr lang="de-DE" b="1" u="sng" dirty="0" smtClean="0">
                <a:solidFill>
                  <a:srgbClr val="000090"/>
                </a:solidFill>
              </a:rPr>
              <a:t> </a:t>
            </a:r>
            <a:r>
              <a:rPr lang="de-DE" b="1" u="sng" dirty="0" err="1" smtClean="0">
                <a:solidFill>
                  <a:srgbClr val="000090"/>
                </a:solidFill>
              </a:rPr>
              <a:t>vážně</a:t>
            </a:r>
            <a:r>
              <a:rPr lang="de-DE" b="1" u="sng" dirty="0" smtClean="0">
                <a:solidFill>
                  <a:srgbClr val="000090"/>
                </a:solidFill>
              </a:rPr>
              <a:t> </a:t>
            </a:r>
            <a:endParaRPr lang="de-DE" b="1" u="sng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34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Další</a:t>
            </a:r>
            <a:r>
              <a:rPr lang="de-DE" dirty="0" smtClean="0"/>
              <a:t> </a:t>
            </a:r>
            <a:r>
              <a:rPr lang="de-DE" dirty="0" err="1" smtClean="0"/>
              <a:t>postupný</a:t>
            </a:r>
            <a:r>
              <a:rPr lang="de-DE" dirty="0" smtClean="0"/>
              <a:t> </a:t>
            </a:r>
            <a:r>
              <a:rPr lang="de-DE" dirty="0" err="1" smtClean="0"/>
              <a:t>průběh</a:t>
            </a:r>
            <a:r>
              <a:rPr lang="de-DE" dirty="0" smtClean="0"/>
              <a:t> </a:t>
            </a:r>
            <a:r>
              <a:rPr lang="de-DE" dirty="0" err="1" smtClean="0"/>
              <a:t>života</a:t>
            </a:r>
            <a:r>
              <a:rPr lang="de-DE" dirty="0" smtClean="0"/>
              <a:t> </a:t>
            </a:r>
            <a:r>
              <a:rPr lang="de-DE" dirty="0" err="1" smtClean="0"/>
              <a:t>Klienta</a:t>
            </a:r>
            <a:r>
              <a:rPr lang="de-DE" dirty="0" smtClean="0"/>
              <a:t> v </a:t>
            </a:r>
            <a:r>
              <a:rPr lang="de-DE" dirty="0" err="1" smtClean="0"/>
              <a:t>zařízení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1904882"/>
            <a:ext cx="7662864" cy="4132382"/>
          </a:xfrm>
        </p:spPr>
        <p:txBody>
          <a:bodyPr>
            <a:normAutofit/>
          </a:bodyPr>
          <a:lstStyle/>
          <a:p>
            <a:r>
              <a:rPr lang="de-DE" sz="2400" b="1" dirty="0" err="1" smtClean="0">
                <a:solidFill>
                  <a:srgbClr val="000090"/>
                </a:solidFill>
              </a:rPr>
              <a:t>Důležité</a:t>
            </a:r>
            <a:r>
              <a:rPr lang="de-DE" sz="2400" b="1" dirty="0" smtClean="0">
                <a:solidFill>
                  <a:srgbClr val="000090"/>
                </a:solidFill>
              </a:rPr>
              <a:t> je </a:t>
            </a:r>
            <a:r>
              <a:rPr lang="de-DE" sz="2400" b="1" dirty="0" err="1" smtClean="0">
                <a:solidFill>
                  <a:srgbClr val="000090"/>
                </a:solidFill>
              </a:rPr>
              <a:t>aby</a:t>
            </a:r>
            <a:r>
              <a:rPr lang="de-DE" sz="2400" b="1" dirty="0" smtClean="0">
                <a:solidFill>
                  <a:srgbClr val="000090"/>
                </a:solidFill>
              </a:rPr>
              <a:t> se Klient </a:t>
            </a:r>
            <a:r>
              <a:rPr lang="de-DE" sz="2400" b="1" dirty="0" err="1" smtClean="0">
                <a:solidFill>
                  <a:srgbClr val="000090"/>
                </a:solidFill>
              </a:rPr>
              <a:t>cítil</a:t>
            </a:r>
            <a:r>
              <a:rPr lang="de-DE" sz="2400" b="1" dirty="0" smtClean="0">
                <a:solidFill>
                  <a:srgbClr val="000090"/>
                </a:solidFill>
              </a:rPr>
              <a:t> v </a:t>
            </a:r>
            <a:r>
              <a:rPr lang="de-DE" sz="2400" b="1" dirty="0" err="1" smtClean="0">
                <a:solidFill>
                  <a:srgbClr val="000090"/>
                </a:solidFill>
              </a:rPr>
              <a:t>zařízení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svobodně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aby</a:t>
            </a:r>
            <a:r>
              <a:rPr lang="de-DE" sz="2400" b="1" dirty="0" smtClean="0">
                <a:solidFill>
                  <a:srgbClr val="000090"/>
                </a:solidFill>
              </a:rPr>
              <a:t> si </a:t>
            </a:r>
            <a:r>
              <a:rPr lang="de-DE" sz="2400" b="1" dirty="0" err="1" smtClean="0">
                <a:solidFill>
                  <a:srgbClr val="000090"/>
                </a:solidFill>
              </a:rPr>
              <a:t>ponechal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své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životní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jistoty</a:t>
            </a:r>
            <a:r>
              <a:rPr lang="de-DE" sz="2400" b="1" dirty="0" smtClean="0">
                <a:solidFill>
                  <a:srgbClr val="000090"/>
                </a:solidFill>
              </a:rPr>
              <a:t> a </a:t>
            </a:r>
            <a:r>
              <a:rPr lang="de-DE" sz="2400" b="1" dirty="0" err="1" smtClean="0">
                <a:solidFill>
                  <a:srgbClr val="000090"/>
                </a:solidFill>
              </a:rPr>
              <a:t>kvality</a:t>
            </a:r>
            <a:r>
              <a:rPr lang="de-DE" sz="2400" b="1" dirty="0" smtClean="0">
                <a:solidFill>
                  <a:srgbClr val="000090"/>
                </a:solidFill>
              </a:rPr>
              <a:t>, </a:t>
            </a:r>
            <a:r>
              <a:rPr lang="de-DE" sz="2400" b="1" dirty="0" err="1" smtClean="0">
                <a:solidFill>
                  <a:srgbClr val="000090"/>
                </a:solidFill>
              </a:rPr>
              <a:t>aby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mohl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dál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žít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tak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jako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když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byl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ve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svém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domacím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prostředí</a:t>
            </a:r>
            <a:endParaRPr lang="de-DE" sz="2400" b="1" dirty="0" smtClean="0">
              <a:solidFill>
                <a:srgbClr val="000090"/>
              </a:solidFill>
            </a:endParaRPr>
          </a:p>
          <a:p>
            <a:r>
              <a:rPr lang="de-DE" sz="2400" b="1" dirty="0" err="1" smtClean="0">
                <a:solidFill>
                  <a:srgbClr val="000090"/>
                </a:solidFill>
              </a:rPr>
              <a:t>Umožnění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integrace</a:t>
            </a:r>
            <a:r>
              <a:rPr lang="de-DE" sz="2400" b="1" dirty="0" smtClean="0">
                <a:solidFill>
                  <a:srgbClr val="000090"/>
                </a:solidFill>
              </a:rPr>
              <a:t> s </a:t>
            </a:r>
            <a:r>
              <a:rPr lang="de-DE" sz="2400" b="1" dirty="0" err="1" smtClean="0">
                <a:solidFill>
                  <a:srgbClr val="000090"/>
                </a:solidFill>
              </a:rPr>
              <a:t>ostatními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Klienty</a:t>
            </a:r>
            <a:r>
              <a:rPr lang="de-DE" sz="2400" b="1" dirty="0" smtClean="0">
                <a:solidFill>
                  <a:srgbClr val="000090"/>
                </a:solidFill>
              </a:rPr>
              <a:t>, </a:t>
            </a:r>
            <a:r>
              <a:rPr lang="de-DE" sz="2400" b="1" dirty="0" err="1" smtClean="0">
                <a:solidFill>
                  <a:srgbClr val="000090"/>
                </a:solidFill>
              </a:rPr>
              <a:t>umožnění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realizace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jeho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víry</a:t>
            </a:r>
            <a:r>
              <a:rPr lang="de-DE" sz="2400" b="1" dirty="0" smtClean="0">
                <a:solidFill>
                  <a:srgbClr val="000090"/>
                </a:solidFill>
              </a:rPr>
              <a:t>, </a:t>
            </a:r>
            <a:r>
              <a:rPr lang="de-DE" sz="2400" b="1" dirty="0" err="1" smtClean="0">
                <a:solidFill>
                  <a:srgbClr val="000090"/>
                </a:solidFill>
              </a:rPr>
              <a:t>jeho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denního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průběhu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života</a:t>
            </a:r>
            <a:endParaRPr lang="de-DE" sz="2400" b="1" dirty="0" smtClean="0">
              <a:solidFill>
                <a:srgbClr val="000090"/>
              </a:solidFill>
            </a:endParaRPr>
          </a:p>
          <a:p>
            <a:r>
              <a:rPr lang="de-DE" sz="2400" b="1" dirty="0" err="1" smtClean="0">
                <a:solidFill>
                  <a:srgbClr val="000090"/>
                </a:solidFill>
              </a:rPr>
              <a:t>Může</a:t>
            </a:r>
            <a:r>
              <a:rPr lang="de-DE" sz="2400" b="1" dirty="0" smtClean="0">
                <a:solidFill>
                  <a:srgbClr val="000090"/>
                </a:solidFill>
              </a:rPr>
              <a:t> si </a:t>
            </a:r>
            <a:r>
              <a:rPr lang="de-DE" sz="2400" b="1" dirty="0" err="1" smtClean="0">
                <a:solidFill>
                  <a:srgbClr val="000090"/>
                </a:solidFill>
              </a:rPr>
              <a:t>ponechat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svého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domácího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lékaře</a:t>
            </a:r>
            <a:endParaRPr lang="de-DE" sz="2400" b="1" dirty="0" smtClean="0">
              <a:solidFill>
                <a:srgbClr val="000090"/>
              </a:solidFill>
            </a:endParaRPr>
          </a:p>
          <a:p>
            <a:r>
              <a:rPr lang="de-DE" sz="2400" b="1" dirty="0" err="1" smtClean="0">
                <a:solidFill>
                  <a:srgbClr val="000090"/>
                </a:solidFill>
              </a:rPr>
              <a:t>Může</a:t>
            </a:r>
            <a:r>
              <a:rPr lang="de-DE" sz="2400" b="1" dirty="0" smtClean="0">
                <a:solidFill>
                  <a:srgbClr val="000090"/>
                </a:solidFill>
              </a:rPr>
              <a:t> se </a:t>
            </a:r>
            <a:r>
              <a:rPr lang="de-DE" sz="2400" b="1" dirty="0" err="1" smtClean="0">
                <a:solidFill>
                  <a:srgbClr val="000090"/>
                </a:solidFill>
              </a:rPr>
              <a:t>sám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rozhodnout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jak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dál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bude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probíhat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jeho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život</a:t>
            </a:r>
            <a:r>
              <a:rPr lang="de-DE" sz="2400" b="1" dirty="0" smtClean="0">
                <a:solidFill>
                  <a:srgbClr val="000090"/>
                </a:solidFill>
              </a:rPr>
              <a:t>, v </a:t>
            </a:r>
            <a:r>
              <a:rPr lang="de-DE" sz="2400" b="1" dirty="0" err="1" smtClean="0">
                <a:solidFill>
                  <a:srgbClr val="000090"/>
                </a:solidFill>
              </a:rPr>
              <a:t>případě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onemocnění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jaká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jsou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jeho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přání</a:t>
            </a:r>
            <a:endParaRPr lang="de-DE" sz="24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0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566316"/>
            <a:ext cx="7662864" cy="5470947"/>
          </a:xfrm>
        </p:spPr>
        <p:txBody>
          <a:bodyPr>
            <a:normAutofit/>
          </a:bodyPr>
          <a:lstStyle/>
          <a:p>
            <a:r>
              <a:rPr lang="de-DE" sz="2400" b="1" dirty="0" err="1" smtClean="0">
                <a:solidFill>
                  <a:schemeClr val="bg1"/>
                </a:solidFill>
              </a:rPr>
              <a:t>Má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možnost</a:t>
            </a:r>
            <a:r>
              <a:rPr lang="de-DE" sz="2400" b="1" dirty="0" smtClean="0">
                <a:solidFill>
                  <a:schemeClr val="bg1"/>
                </a:solidFill>
              </a:rPr>
              <a:t> se </a:t>
            </a:r>
            <a:r>
              <a:rPr lang="de-DE" sz="2400" b="1" dirty="0" err="1" smtClean="0">
                <a:solidFill>
                  <a:schemeClr val="bg1"/>
                </a:solidFill>
              </a:rPr>
              <a:t>rozhodovat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při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realizaci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zařízení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domova</a:t>
            </a:r>
            <a:endParaRPr lang="de-DE" sz="2400" b="1" dirty="0" smtClean="0">
              <a:solidFill>
                <a:schemeClr val="bg1"/>
              </a:solidFill>
            </a:endParaRPr>
          </a:p>
          <a:p>
            <a:r>
              <a:rPr lang="de-DE" sz="2400" b="1" dirty="0" err="1" smtClean="0">
                <a:solidFill>
                  <a:schemeClr val="bg1"/>
                </a:solidFill>
              </a:rPr>
              <a:t>Může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vyslovit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svá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přání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ohledně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jídelníčku</a:t>
            </a:r>
            <a:endParaRPr lang="de-DE" sz="2400" b="1" dirty="0">
              <a:solidFill>
                <a:schemeClr val="bg1"/>
              </a:solidFill>
            </a:endParaRPr>
          </a:p>
          <a:p>
            <a:r>
              <a:rPr lang="de-DE" sz="2400" b="1" dirty="0" err="1" smtClean="0">
                <a:solidFill>
                  <a:srgbClr val="000090"/>
                </a:solidFill>
              </a:rPr>
              <a:t>Může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přijímat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kdykoliv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své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rodinné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příslušníky</a:t>
            </a:r>
            <a:endParaRPr lang="de-DE" sz="2400" b="1" dirty="0">
              <a:solidFill>
                <a:srgbClr val="000090"/>
              </a:solidFill>
            </a:endParaRPr>
          </a:p>
          <a:p>
            <a:r>
              <a:rPr lang="de-DE" sz="2400" b="1" dirty="0" smtClean="0">
                <a:solidFill>
                  <a:srgbClr val="000090"/>
                </a:solidFill>
              </a:rPr>
              <a:t>V </a:t>
            </a:r>
            <a:r>
              <a:rPr lang="de-DE" sz="2400" b="1" dirty="0" err="1" smtClean="0">
                <a:solidFill>
                  <a:srgbClr val="000090"/>
                </a:solidFill>
              </a:rPr>
              <a:t>případě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onemocnění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smí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být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rodinní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příslušníci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stále</a:t>
            </a:r>
            <a:r>
              <a:rPr lang="de-DE" sz="2400" b="1" dirty="0" smtClean="0">
                <a:solidFill>
                  <a:srgbClr val="000090"/>
                </a:solidFill>
              </a:rPr>
              <a:t> s </a:t>
            </a:r>
            <a:r>
              <a:rPr lang="de-DE" sz="2400" b="1" dirty="0" err="1" smtClean="0">
                <a:solidFill>
                  <a:srgbClr val="000090"/>
                </a:solidFill>
              </a:rPr>
              <a:t>ním</a:t>
            </a:r>
            <a:endParaRPr lang="de-DE" sz="2400" b="1" dirty="0" smtClean="0">
              <a:solidFill>
                <a:srgbClr val="000090"/>
              </a:solidFill>
            </a:endParaRPr>
          </a:p>
          <a:p>
            <a:r>
              <a:rPr lang="de-DE" sz="2400" b="1" dirty="0" err="1" smtClean="0">
                <a:solidFill>
                  <a:srgbClr val="000090"/>
                </a:solidFill>
              </a:rPr>
              <a:t>Může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vyslovit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svá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přání</a:t>
            </a:r>
            <a:r>
              <a:rPr lang="de-DE" sz="2400" b="1" dirty="0" smtClean="0">
                <a:solidFill>
                  <a:srgbClr val="000090"/>
                </a:solidFill>
              </a:rPr>
              <a:t> v </a:t>
            </a:r>
            <a:r>
              <a:rPr lang="de-DE" sz="2400" b="1" dirty="0" err="1" smtClean="0">
                <a:solidFill>
                  <a:srgbClr val="000090"/>
                </a:solidFill>
              </a:rPr>
              <a:t>oblasti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aktivizace</a:t>
            </a:r>
            <a:r>
              <a:rPr lang="de-DE" sz="2400" b="1" dirty="0" smtClean="0">
                <a:solidFill>
                  <a:srgbClr val="000090"/>
                </a:solidFill>
              </a:rPr>
              <a:t>, </a:t>
            </a:r>
            <a:r>
              <a:rPr lang="de-DE" sz="2400" b="1" dirty="0" err="1" smtClean="0">
                <a:solidFill>
                  <a:srgbClr val="000090"/>
                </a:solidFill>
              </a:rPr>
              <a:t>výlety</a:t>
            </a:r>
            <a:r>
              <a:rPr lang="de-DE" sz="2400" b="1" dirty="0" smtClean="0">
                <a:solidFill>
                  <a:srgbClr val="000090"/>
                </a:solidFill>
              </a:rPr>
              <a:t> do </a:t>
            </a:r>
            <a:r>
              <a:rPr lang="de-DE" sz="2400" b="1" dirty="0" err="1" smtClean="0">
                <a:solidFill>
                  <a:srgbClr val="000090"/>
                </a:solidFill>
              </a:rPr>
              <a:t>okolí</a:t>
            </a:r>
            <a:r>
              <a:rPr lang="de-DE" sz="2400" b="1" dirty="0" smtClean="0">
                <a:solidFill>
                  <a:srgbClr val="000090"/>
                </a:solidFill>
              </a:rPr>
              <a:t>, </a:t>
            </a:r>
            <a:r>
              <a:rPr lang="de-DE" sz="2400" b="1" dirty="0" err="1" smtClean="0">
                <a:solidFill>
                  <a:srgbClr val="000090"/>
                </a:solidFill>
              </a:rPr>
              <a:t>co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by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rád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ještě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viděl</a:t>
            </a:r>
            <a:r>
              <a:rPr lang="de-DE" sz="2400" b="1" dirty="0" smtClean="0">
                <a:solidFill>
                  <a:srgbClr val="000090"/>
                </a:solidFill>
              </a:rPr>
              <a:t> a </a:t>
            </a:r>
            <a:r>
              <a:rPr lang="de-DE" sz="2400" b="1" dirty="0" err="1" smtClean="0">
                <a:solidFill>
                  <a:srgbClr val="000090"/>
                </a:solidFill>
              </a:rPr>
              <a:t>zažil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</a:p>
          <a:p>
            <a:r>
              <a:rPr lang="de-DE" sz="2400" b="1" dirty="0" smtClean="0">
                <a:solidFill>
                  <a:srgbClr val="000090"/>
                </a:solidFill>
              </a:rPr>
              <a:t>V </a:t>
            </a:r>
            <a:r>
              <a:rPr lang="de-DE" sz="2400" b="1" dirty="0" err="1" smtClean="0">
                <a:solidFill>
                  <a:srgbClr val="000090"/>
                </a:solidFill>
              </a:rPr>
              <a:t>případě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problému</a:t>
            </a:r>
            <a:r>
              <a:rPr lang="de-DE" sz="2400" b="1" dirty="0" smtClean="0">
                <a:solidFill>
                  <a:srgbClr val="000090"/>
                </a:solidFill>
              </a:rPr>
              <a:t> se </a:t>
            </a:r>
            <a:r>
              <a:rPr lang="de-DE" sz="2400" b="1" dirty="0" err="1" smtClean="0">
                <a:solidFill>
                  <a:srgbClr val="000090"/>
                </a:solidFill>
              </a:rPr>
              <a:t>spolubydlícím</a:t>
            </a:r>
            <a:r>
              <a:rPr lang="de-DE" sz="2400" b="1" dirty="0" smtClean="0">
                <a:solidFill>
                  <a:srgbClr val="000090"/>
                </a:solidFill>
              </a:rPr>
              <a:t> je v </a:t>
            </a:r>
            <a:r>
              <a:rPr lang="de-DE" sz="2400" b="1" dirty="0" err="1" smtClean="0">
                <a:solidFill>
                  <a:srgbClr val="000090"/>
                </a:solidFill>
              </a:rPr>
              <a:t>případě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možností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realizace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přestěhování</a:t>
            </a:r>
            <a:r>
              <a:rPr lang="de-DE" sz="2400" b="1" dirty="0" smtClean="0">
                <a:solidFill>
                  <a:srgbClr val="000090"/>
                </a:solidFill>
              </a:rPr>
              <a:t> na </a:t>
            </a:r>
            <a:r>
              <a:rPr lang="de-DE" sz="2400" b="1" dirty="0" err="1" smtClean="0">
                <a:solidFill>
                  <a:srgbClr val="000090"/>
                </a:solidFill>
              </a:rPr>
              <a:t>jinné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oddělení</a:t>
            </a:r>
            <a:r>
              <a:rPr lang="de-DE" sz="2400" b="1" dirty="0" smtClean="0">
                <a:solidFill>
                  <a:srgbClr val="000090"/>
                </a:solidFill>
              </a:rPr>
              <a:t>, </a:t>
            </a:r>
            <a:r>
              <a:rPr lang="de-DE" sz="2400" b="1" dirty="0" err="1" smtClean="0">
                <a:solidFill>
                  <a:srgbClr val="000090"/>
                </a:solidFill>
              </a:rPr>
              <a:t>jiný</a:t>
            </a:r>
            <a:r>
              <a:rPr lang="de-DE" sz="2400" b="1" dirty="0" smtClean="0">
                <a:solidFill>
                  <a:srgbClr val="000090"/>
                </a:solidFill>
              </a:rPr>
              <a:t> </a:t>
            </a:r>
            <a:r>
              <a:rPr lang="de-DE" sz="2400" b="1" dirty="0" err="1" smtClean="0">
                <a:solidFill>
                  <a:srgbClr val="000090"/>
                </a:solidFill>
              </a:rPr>
              <a:t>pokoj</a:t>
            </a:r>
            <a:endParaRPr lang="de-DE" sz="24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41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AR-170929369.jpg&amp;MaxW=505&amp;ImageVersion=default&amp;NCS_modified=20170923000000-2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95" b="21595"/>
          <a:stretch>
            <a:fillRect/>
          </a:stretch>
        </p:blipFill>
        <p:spPr>
          <a:xfrm>
            <a:off x="257457" y="497672"/>
            <a:ext cx="8547557" cy="5934297"/>
          </a:xfrm>
        </p:spPr>
      </p:pic>
    </p:spTree>
    <p:extLst>
      <p:ext uri="{BB962C8B-B14F-4D97-AF65-F5344CB8AC3E}">
        <p14:creationId xmlns:p14="http://schemas.microsoft.com/office/powerpoint/2010/main" val="132970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51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63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577342"/>
            <a:ext cx="7662864" cy="5459921"/>
          </a:xfrm>
        </p:spPr>
        <p:txBody>
          <a:bodyPr>
            <a:normAutofit fontScale="92500" lnSpcReduction="20000"/>
          </a:bodyPr>
          <a:lstStyle/>
          <a:p>
            <a:r>
              <a:rPr lang="de-DE" sz="3600" b="1" dirty="0" err="1" smtClean="0">
                <a:solidFill>
                  <a:schemeClr val="bg1"/>
                </a:solidFill>
              </a:rPr>
              <a:t>Nástup</a:t>
            </a:r>
            <a:r>
              <a:rPr lang="de-DE" sz="3600" b="1" dirty="0" smtClean="0">
                <a:solidFill>
                  <a:schemeClr val="bg1"/>
                </a:solidFill>
              </a:rPr>
              <a:t> </a:t>
            </a:r>
            <a:r>
              <a:rPr lang="de-DE" sz="3600" b="1" dirty="0" err="1" smtClean="0">
                <a:solidFill>
                  <a:schemeClr val="bg1"/>
                </a:solidFill>
              </a:rPr>
              <a:t>klienta</a:t>
            </a:r>
            <a:r>
              <a:rPr lang="de-DE" sz="3600" b="1" dirty="0" smtClean="0">
                <a:solidFill>
                  <a:schemeClr val="bg1"/>
                </a:solidFill>
              </a:rPr>
              <a:t> /</a:t>
            </a:r>
            <a:r>
              <a:rPr lang="de-DE" sz="3600" b="1" dirty="0" err="1" smtClean="0">
                <a:solidFill>
                  <a:schemeClr val="bg1"/>
                </a:solidFill>
              </a:rPr>
              <a:t>seinora</a:t>
            </a:r>
            <a:r>
              <a:rPr lang="de-DE" sz="3600" b="1" dirty="0" smtClean="0">
                <a:solidFill>
                  <a:schemeClr val="bg1"/>
                </a:solidFill>
              </a:rPr>
              <a:t> do </a:t>
            </a:r>
            <a:r>
              <a:rPr lang="de-DE" sz="3600" b="1" dirty="0" err="1" smtClean="0">
                <a:solidFill>
                  <a:schemeClr val="bg1"/>
                </a:solidFill>
              </a:rPr>
              <a:t>domova</a:t>
            </a:r>
            <a:r>
              <a:rPr lang="de-DE" sz="3600" b="1" dirty="0" smtClean="0">
                <a:solidFill>
                  <a:schemeClr val="bg1"/>
                </a:solidFill>
              </a:rPr>
              <a:t> </a:t>
            </a:r>
            <a:r>
              <a:rPr lang="de-DE" sz="3600" b="1" dirty="0" err="1" smtClean="0">
                <a:solidFill>
                  <a:schemeClr val="bg1"/>
                </a:solidFill>
              </a:rPr>
              <a:t>důchodců</a:t>
            </a:r>
            <a:r>
              <a:rPr lang="de-DE" sz="3600" b="1" dirty="0">
                <a:solidFill>
                  <a:schemeClr val="bg1"/>
                </a:solidFill>
              </a:rPr>
              <a:t> </a:t>
            </a:r>
            <a:r>
              <a:rPr lang="de-DE" sz="3600" b="1" dirty="0" err="1" smtClean="0">
                <a:solidFill>
                  <a:schemeClr val="bg1"/>
                </a:solidFill>
              </a:rPr>
              <a:t>znamená</a:t>
            </a:r>
            <a:r>
              <a:rPr lang="de-DE" sz="3600" b="1" dirty="0" smtClean="0">
                <a:solidFill>
                  <a:schemeClr val="bg1"/>
                </a:solidFill>
              </a:rPr>
              <a:t> </a:t>
            </a:r>
            <a:r>
              <a:rPr lang="de-DE" sz="3600" b="1" dirty="0" err="1" smtClean="0">
                <a:solidFill>
                  <a:schemeClr val="bg1"/>
                </a:solidFill>
              </a:rPr>
              <a:t>velkou</a:t>
            </a:r>
            <a:r>
              <a:rPr lang="de-DE" sz="3600" b="1" dirty="0">
                <a:solidFill>
                  <a:schemeClr val="bg1"/>
                </a:solidFill>
              </a:rPr>
              <a:t> </a:t>
            </a:r>
            <a:r>
              <a:rPr lang="de-DE" sz="3600" b="1" dirty="0" err="1" smtClean="0">
                <a:solidFill>
                  <a:schemeClr val="bg1"/>
                </a:solidFill>
              </a:rPr>
              <a:t>životní</a:t>
            </a:r>
            <a:r>
              <a:rPr lang="de-DE" sz="3600" b="1" dirty="0" smtClean="0">
                <a:solidFill>
                  <a:schemeClr val="bg1"/>
                </a:solidFill>
              </a:rPr>
              <a:t> </a:t>
            </a:r>
            <a:r>
              <a:rPr lang="de-DE" sz="3600" b="1" dirty="0" err="1" smtClean="0">
                <a:solidFill>
                  <a:schemeClr val="bg1"/>
                </a:solidFill>
              </a:rPr>
              <a:t>změnu</a:t>
            </a:r>
            <a:r>
              <a:rPr lang="de-DE" sz="3600" b="1" dirty="0" smtClean="0">
                <a:solidFill>
                  <a:schemeClr val="bg1"/>
                </a:solidFill>
              </a:rPr>
              <a:t> .</a:t>
            </a:r>
          </a:p>
          <a:p>
            <a:r>
              <a:rPr lang="de-DE" sz="3600" b="1" dirty="0" smtClean="0">
                <a:solidFill>
                  <a:srgbClr val="000090"/>
                </a:solidFill>
              </a:rPr>
              <a:t>Senior </a:t>
            </a:r>
            <a:r>
              <a:rPr lang="de-DE" sz="3600" b="1" dirty="0" err="1" smtClean="0">
                <a:solidFill>
                  <a:srgbClr val="000090"/>
                </a:solidFill>
              </a:rPr>
              <a:t>musí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opustit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svůj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vlastní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domov</a:t>
            </a:r>
            <a:r>
              <a:rPr lang="de-DE" sz="3600" b="1" dirty="0" smtClean="0">
                <a:solidFill>
                  <a:srgbClr val="000090"/>
                </a:solidFill>
              </a:rPr>
              <a:t>, </a:t>
            </a:r>
            <a:r>
              <a:rPr lang="de-DE" sz="3600" b="1" dirty="0" err="1" smtClean="0">
                <a:solidFill>
                  <a:srgbClr val="000090"/>
                </a:solidFill>
              </a:rPr>
              <a:t>kde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léta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žil</a:t>
            </a:r>
            <a:r>
              <a:rPr lang="de-DE" sz="3600" b="1" dirty="0" smtClean="0">
                <a:solidFill>
                  <a:srgbClr val="000090"/>
                </a:solidFill>
              </a:rPr>
              <a:t>. </a:t>
            </a:r>
            <a:r>
              <a:rPr lang="de-DE" sz="3600" b="1" dirty="0" err="1" smtClean="0">
                <a:solidFill>
                  <a:srgbClr val="000090"/>
                </a:solidFill>
              </a:rPr>
              <a:t>Většinou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jsou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důvody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změna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zdravotního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stavu</a:t>
            </a:r>
            <a:r>
              <a:rPr lang="de-DE" sz="3600" b="1" dirty="0" smtClean="0">
                <a:solidFill>
                  <a:srgbClr val="000090"/>
                </a:solidFill>
              </a:rPr>
              <a:t>, </a:t>
            </a:r>
            <a:r>
              <a:rPr lang="de-DE" sz="3600" b="1" dirty="0" err="1" smtClean="0">
                <a:solidFill>
                  <a:srgbClr val="000090"/>
                </a:solidFill>
              </a:rPr>
              <a:t>ztráta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partnera</a:t>
            </a:r>
            <a:r>
              <a:rPr lang="de-DE" sz="3600" b="1" dirty="0" smtClean="0">
                <a:solidFill>
                  <a:srgbClr val="000090"/>
                </a:solidFill>
              </a:rPr>
              <a:t>.</a:t>
            </a:r>
          </a:p>
          <a:p>
            <a:r>
              <a:rPr lang="de-DE" sz="3600" b="1" dirty="0" smtClean="0">
                <a:solidFill>
                  <a:srgbClr val="000090"/>
                </a:solidFill>
              </a:rPr>
              <a:t>Senior </a:t>
            </a:r>
            <a:r>
              <a:rPr lang="de-DE" sz="3600" b="1" dirty="0" err="1" smtClean="0">
                <a:solidFill>
                  <a:srgbClr val="000090"/>
                </a:solidFill>
              </a:rPr>
              <a:t>přechází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někdy</a:t>
            </a:r>
            <a:r>
              <a:rPr lang="de-DE" sz="3600" b="1" dirty="0" smtClean="0">
                <a:solidFill>
                  <a:srgbClr val="000090"/>
                </a:solidFill>
              </a:rPr>
              <a:t> i </a:t>
            </a:r>
            <a:r>
              <a:rPr lang="de-DE" sz="3600" b="1" dirty="0" err="1" smtClean="0">
                <a:solidFill>
                  <a:srgbClr val="000090"/>
                </a:solidFill>
              </a:rPr>
              <a:t>náhle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rovnou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z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nemocničního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zařízení</a:t>
            </a:r>
            <a:r>
              <a:rPr lang="de-DE" sz="3600" b="1" dirty="0" smtClean="0">
                <a:solidFill>
                  <a:srgbClr val="000090"/>
                </a:solidFill>
              </a:rPr>
              <a:t> do </a:t>
            </a:r>
            <a:r>
              <a:rPr lang="de-DE" sz="3600" b="1" dirty="0" err="1" smtClean="0">
                <a:solidFill>
                  <a:srgbClr val="000090"/>
                </a:solidFill>
              </a:rPr>
              <a:t>domova</a:t>
            </a:r>
            <a:r>
              <a:rPr lang="de-DE" sz="3600" b="1" dirty="0" smtClean="0">
                <a:solidFill>
                  <a:srgbClr val="000090"/>
                </a:solidFill>
              </a:rPr>
              <a:t> , </a:t>
            </a:r>
            <a:r>
              <a:rPr lang="de-DE" sz="3600" b="1" dirty="0" err="1" smtClean="0">
                <a:solidFill>
                  <a:srgbClr val="000090"/>
                </a:solidFill>
              </a:rPr>
              <a:t>možnost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rozloučit</a:t>
            </a:r>
            <a:r>
              <a:rPr lang="de-DE" sz="3600" b="1" dirty="0" smtClean="0">
                <a:solidFill>
                  <a:srgbClr val="000090"/>
                </a:solidFill>
              </a:rPr>
              <a:t> se se </a:t>
            </a:r>
            <a:r>
              <a:rPr lang="de-DE" sz="3600" b="1" dirty="0" err="1" smtClean="0">
                <a:solidFill>
                  <a:srgbClr val="000090"/>
                </a:solidFill>
              </a:rPr>
              <a:t>svým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domovem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tak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většinou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r>
              <a:rPr lang="de-DE" sz="3600" b="1" dirty="0" err="1" smtClean="0">
                <a:solidFill>
                  <a:srgbClr val="000090"/>
                </a:solidFill>
              </a:rPr>
              <a:t>nemá</a:t>
            </a:r>
            <a:r>
              <a:rPr lang="de-DE" sz="3600" b="1" dirty="0" smtClean="0">
                <a:solidFill>
                  <a:srgbClr val="000090"/>
                </a:solidFill>
              </a:rPr>
              <a:t> </a:t>
            </a:r>
            <a:endParaRPr lang="de-DE" sz="36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99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399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066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709306"/>
            <a:ext cx="7662864" cy="5327957"/>
          </a:xfrm>
        </p:spPr>
        <p:txBody>
          <a:bodyPr>
            <a:normAutofit/>
          </a:bodyPr>
          <a:lstStyle/>
          <a:p>
            <a:pPr algn="ctr"/>
            <a:endParaRPr lang="de-DE" sz="2800" dirty="0" smtClean="0"/>
          </a:p>
          <a:p>
            <a:pPr algn="ctr"/>
            <a:endParaRPr lang="de-DE" sz="2800" dirty="0"/>
          </a:p>
          <a:p>
            <a:pPr algn="ctr"/>
            <a:r>
              <a:rPr lang="de-DE" sz="3200" b="1" dirty="0" err="1" smtClean="0">
                <a:solidFill>
                  <a:srgbClr val="000090"/>
                </a:solidFill>
              </a:rPr>
              <a:t>Není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možné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seniorovi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nahradit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nový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domov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ale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umožnit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mu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život</a:t>
            </a:r>
            <a:r>
              <a:rPr lang="de-DE" sz="3200" b="1" dirty="0" smtClean="0">
                <a:solidFill>
                  <a:srgbClr val="000090"/>
                </a:solidFill>
              </a:rPr>
              <a:t> v </a:t>
            </a:r>
            <a:r>
              <a:rPr lang="de-DE" sz="3200" b="1" dirty="0" err="1" smtClean="0">
                <a:solidFill>
                  <a:srgbClr val="000090"/>
                </a:solidFill>
              </a:rPr>
              <a:t>domově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tak</a:t>
            </a:r>
            <a:r>
              <a:rPr lang="de-DE" sz="3200" b="1" dirty="0" smtClean="0">
                <a:solidFill>
                  <a:srgbClr val="000090"/>
                </a:solidFill>
              </a:rPr>
              <a:t>, </a:t>
            </a:r>
            <a:r>
              <a:rPr lang="de-DE" sz="3200" b="1" dirty="0" err="1" smtClean="0">
                <a:solidFill>
                  <a:srgbClr val="000090"/>
                </a:solidFill>
              </a:rPr>
              <a:t>aby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jeho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životní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kvality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nadále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byly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udrženy</a:t>
            </a:r>
            <a:r>
              <a:rPr lang="de-DE" sz="3200" b="1" dirty="0">
                <a:solidFill>
                  <a:srgbClr val="000090"/>
                </a:solidFill>
              </a:rPr>
              <a:t>,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podporovány</a:t>
            </a:r>
            <a:r>
              <a:rPr lang="de-DE" sz="3200" b="1" dirty="0" smtClean="0">
                <a:solidFill>
                  <a:srgbClr val="000090"/>
                </a:solidFill>
              </a:rPr>
              <a:t> a </a:t>
            </a:r>
            <a:r>
              <a:rPr lang="de-DE" sz="3200" b="1" dirty="0" err="1" smtClean="0">
                <a:solidFill>
                  <a:srgbClr val="000090"/>
                </a:solidFill>
              </a:rPr>
              <a:t>respektovány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endParaRPr lang="de-DE" sz="32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75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643324"/>
            <a:ext cx="7662864" cy="5393939"/>
          </a:xfrm>
        </p:spPr>
        <p:txBody>
          <a:bodyPr>
            <a:normAutofit fontScale="85000" lnSpcReduction="10000"/>
          </a:bodyPr>
          <a:lstStyle/>
          <a:p>
            <a:r>
              <a:rPr lang="de-DE" sz="3200" b="1" dirty="0" err="1" smtClean="0">
                <a:solidFill>
                  <a:schemeClr val="bg1"/>
                </a:solidFill>
              </a:rPr>
              <a:t>Poptávka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volného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místa</a:t>
            </a:r>
            <a:r>
              <a:rPr lang="de-DE" sz="3200" b="1" dirty="0" smtClean="0">
                <a:solidFill>
                  <a:schemeClr val="bg1"/>
                </a:solidFill>
              </a:rPr>
              <a:t> v </a:t>
            </a:r>
            <a:r>
              <a:rPr lang="de-DE" sz="3200" b="1" dirty="0" err="1" smtClean="0">
                <a:solidFill>
                  <a:schemeClr val="bg1"/>
                </a:solidFill>
              </a:rPr>
              <a:t>domově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telefonicky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nebo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osobně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de-DE" sz="3200" b="1" dirty="0" err="1" smtClean="0">
                <a:solidFill>
                  <a:schemeClr val="bg1"/>
                </a:solidFill>
              </a:rPr>
              <a:t>Pozvánka</a:t>
            </a:r>
            <a:r>
              <a:rPr lang="de-DE" sz="3200" b="1" dirty="0" smtClean="0">
                <a:solidFill>
                  <a:schemeClr val="bg1"/>
                </a:solidFill>
              </a:rPr>
              <a:t> na </a:t>
            </a:r>
            <a:r>
              <a:rPr lang="de-DE" sz="3200" b="1" dirty="0" err="1" smtClean="0">
                <a:solidFill>
                  <a:schemeClr val="bg1"/>
                </a:solidFill>
              </a:rPr>
              <a:t>pohovor</a:t>
            </a:r>
            <a:endParaRPr lang="de-DE" sz="3200" b="1" dirty="0" smtClean="0">
              <a:solidFill>
                <a:schemeClr val="bg1"/>
              </a:solidFill>
            </a:endParaRPr>
          </a:p>
          <a:p>
            <a:r>
              <a:rPr lang="de-DE" sz="3200" b="1" dirty="0" err="1" smtClean="0">
                <a:solidFill>
                  <a:srgbClr val="000090"/>
                </a:solidFill>
              </a:rPr>
              <a:t>Prohlídka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domova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seznámení</a:t>
            </a:r>
            <a:r>
              <a:rPr lang="de-DE" sz="3200" b="1" dirty="0" smtClean="0">
                <a:solidFill>
                  <a:srgbClr val="000090"/>
                </a:solidFill>
              </a:rPr>
              <a:t> se s </a:t>
            </a:r>
            <a:r>
              <a:rPr lang="de-DE" sz="3200" b="1" dirty="0" err="1" smtClean="0">
                <a:solidFill>
                  <a:srgbClr val="000090"/>
                </a:solidFill>
              </a:rPr>
              <a:t>zařízením</a:t>
            </a:r>
            <a:r>
              <a:rPr lang="de-DE" sz="3200" b="1" dirty="0" smtClean="0">
                <a:solidFill>
                  <a:srgbClr val="000090"/>
                </a:solidFill>
              </a:rPr>
              <a:t>, </a:t>
            </a:r>
            <a:r>
              <a:rPr lang="de-DE" sz="3200" b="1" dirty="0" err="1" smtClean="0">
                <a:solidFill>
                  <a:srgbClr val="000090"/>
                </a:solidFill>
              </a:rPr>
              <a:t>pohovor</a:t>
            </a:r>
            <a:r>
              <a:rPr lang="de-DE" sz="3200" b="1" dirty="0" smtClean="0">
                <a:solidFill>
                  <a:srgbClr val="000090"/>
                </a:solidFill>
              </a:rPr>
              <a:t> s </a:t>
            </a:r>
            <a:r>
              <a:rPr lang="de-DE" sz="3200" b="1" dirty="0" err="1" smtClean="0">
                <a:solidFill>
                  <a:srgbClr val="000090"/>
                </a:solidFill>
              </a:rPr>
              <a:t>rodinnými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příslušníky</a:t>
            </a:r>
            <a:r>
              <a:rPr lang="de-DE" sz="3200" b="1" dirty="0" smtClean="0">
                <a:solidFill>
                  <a:srgbClr val="000090"/>
                </a:solidFill>
              </a:rPr>
              <a:t> ( </a:t>
            </a:r>
            <a:r>
              <a:rPr lang="de-DE" sz="3200" b="1" dirty="0" err="1" smtClean="0">
                <a:solidFill>
                  <a:srgbClr val="000090"/>
                </a:solidFill>
              </a:rPr>
              <a:t>jiní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poptávající</a:t>
            </a:r>
            <a:r>
              <a:rPr lang="de-DE" sz="3200" b="1" dirty="0" smtClean="0">
                <a:solidFill>
                  <a:srgbClr val="000090"/>
                </a:solidFill>
              </a:rPr>
              <a:t>) </a:t>
            </a:r>
          </a:p>
          <a:p>
            <a:r>
              <a:rPr lang="de-DE" sz="3200" b="1" dirty="0" err="1" smtClean="0">
                <a:solidFill>
                  <a:srgbClr val="000090"/>
                </a:solidFill>
              </a:rPr>
              <a:t>Seznámení</a:t>
            </a:r>
            <a:r>
              <a:rPr lang="de-DE" sz="3200" b="1" dirty="0" smtClean="0">
                <a:solidFill>
                  <a:srgbClr val="000090"/>
                </a:solidFill>
              </a:rPr>
              <a:t> se </a:t>
            </a:r>
            <a:r>
              <a:rPr lang="de-DE" sz="3200" b="1" dirty="0" err="1" smtClean="0">
                <a:solidFill>
                  <a:srgbClr val="000090"/>
                </a:solidFill>
              </a:rPr>
              <a:t>smlouvou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</a:p>
          <a:p>
            <a:r>
              <a:rPr lang="de-DE" sz="3200" b="1" dirty="0" err="1" smtClean="0">
                <a:solidFill>
                  <a:srgbClr val="000090"/>
                </a:solidFill>
              </a:rPr>
              <a:t>Předání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důležitých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podkladů</a:t>
            </a:r>
            <a:r>
              <a:rPr lang="de-DE" sz="3200" b="1" dirty="0" smtClean="0">
                <a:solidFill>
                  <a:srgbClr val="000090"/>
                </a:solidFill>
              </a:rPr>
              <a:t> a </a:t>
            </a:r>
            <a:r>
              <a:rPr lang="de-DE" sz="3200" b="1" dirty="0" err="1" smtClean="0">
                <a:solidFill>
                  <a:srgbClr val="000090"/>
                </a:solidFill>
              </a:rPr>
              <a:t>dotazníků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</a:p>
          <a:p>
            <a:r>
              <a:rPr lang="de-DE" sz="3200" b="1" dirty="0" err="1" smtClean="0">
                <a:solidFill>
                  <a:srgbClr val="000090"/>
                </a:solidFill>
              </a:rPr>
              <a:t>Dotazník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Biografické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údaje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Klienta</a:t>
            </a:r>
            <a:endParaRPr lang="de-DE" sz="3200" b="1" dirty="0" smtClean="0">
              <a:solidFill>
                <a:srgbClr val="000090"/>
              </a:solidFill>
            </a:endParaRPr>
          </a:p>
          <a:p>
            <a:r>
              <a:rPr lang="de-DE" sz="3200" b="1" dirty="0" err="1" smtClean="0">
                <a:solidFill>
                  <a:srgbClr val="000090"/>
                </a:solidFill>
              </a:rPr>
              <a:t>Dotazník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ohledně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důležitých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  <a:r>
              <a:rPr lang="de-DE" sz="3200" b="1" dirty="0" err="1" smtClean="0">
                <a:solidFill>
                  <a:srgbClr val="000090"/>
                </a:solidFill>
              </a:rPr>
              <a:t>údajů</a:t>
            </a:r>
            <a:r>
              <a:rPr lang="de-DE" sz="3200" b="1" dirty="0" smtClean="0">
                <a:solidFill>
                  <a:srgbClr val="000090"/>
                </a:solidFill>
              </a:rPr>
              <a:t>  </a:t>
            </a:r>
            <a:r>
              <a:rPr lang="de-DE" sz="3200" b="1" dirty="0" err="1" smtClean="0">
                <a:solidFill>
                  <a:srgbClr val="000090"/>
                </a:solidFill>
              </a:rPr>
              <a:t>Klienta</a:t>
            </a:r>
            <a:r>
              <a:rPr lang="de-DE" sz="3200" b="1" dirty="0" smtClean="0">
                <a:solidFill>
                  <a:srgbClr val="000090"/>
                </a:solidFill>
              </a:rPr>
              <a:t> </a:t>
            </a:r>
          </a:p>
          <a:p>
            <a:pPr marL="0" indent="0">
              <a:buNone/>
            </a:pPr>
            <a:endParaRPr lang="de-DE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de-DE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26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První</a:t>
            </a:r>
            <a:r>
              <a:rPr lang="de-DE" dirty="0" smtClean="0"/>
              <a:t> </a:t>
            </a:r>
            <a:r>
              <a:rPr lang="de-DE" dirty="0" err="1" smtClean="0"/>
              <a:t>pohovor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1488142"/>
            <a:ext cx="7662864" cy="4549122"/>
          </a:xfrm>
        </p:spPr>
        <p:txBody>
          <a:bodyPr>
            <a:noAutofit/>
          </a:bodyPr>
          <a:lstStyle/>
          <a:p>
            <a:r>
              <a:rPr lang="de-DE" sz="2800" b="1" dirty="0" err="1" smtClean="0">
                <a:solidFill>
                  <a:srgbClr val="000090"/>
                </a:solidFill>
              </a:rPr>
              <a:t>Seznámení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Klienta</a:t>
            </a:r>
            <a:r>
              <a:rPr lang="de-DE" sz="2800" b="1" dirty="0" smtClean="0">
                <a:solidFill>
                  <a:srgbClr val="000090"/>
                </a:solidFill>
              </a:rPr>
              <a:t> se </a:t>
            </a:r>
            <a:r>
              <a:rPr lang="de-DE" sz="2800" b="1" dirty="0" err="1" smtClean="0">
                <a:solidFill>
                  <a:srgbClr val="000090"/>
                </a:solidFill>
              </a:rPr>
              <a:t>zařízením</a:t>
            </a:r>
            <a:r>
              <a:rPr lang="de-DE" sz="2800" b="1" dirty="0" smtClean="0">
                <a:solidFill>
                  <a:srgbClr val="000090"/>
                </a:solidFill>
              </a:rPr>
              <a:t>, </a:t>
            </a:r>
            <a:r>
              <a:rPr lang="de-DE" sz="2800" b="1" dirty="0" err="1" smtClean="0">
                <a:solidFill>
                  <a:srgbClr val="000090"/>
                </a:solidFill>
              </a:rPr>
              <a:t>první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informace</a:t>
            </a:r>
            <a:r>
              <a:rPr lang="de-DE" sz="2800" b="1" dirty="0" smtClean="0">
                <a:solidFill>
                  <a:srgbClr val="000090"/>
                </a:solidFill>
              </a:rPr>
              <a:t> o </a:t>
            </a:r>
            <a:r>
              <a:rPr lang="de-DE" sz="2800" b="1" dirty="0" err="1" smtClean="0">
                <a:solidFill>
                  <a:srgbClr val="000090"/>
                </a:solidFill>
              </a:rPr>
              <a:t>klientovi</a:t>
            </a:r>
            <a:r>
              <a:rPr lang="de-DE" sz="2800" b="1" dirty="0" smtClean="0">
                <a:solidFill>
                  <a:srgbClr val="000090"/>
                </a:solidFill>
              </a:rPr>
              <a:t>, </a:t>
            </a:r>
            <a:r>
              <a:rPr lang="de-DE" sz="2800" b="1" dirty="0" err="1" smtClean="0">
                <a:solidFill>
                  <a:srgbClr val="000090"/>
                </a:solidFill>
              </a:rPr>
              <a:t>vyplnění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dozatníku</a:t>
            </a:r>
            <a:r>
              <a:rPr lang="de-DE" sz="2800" b="1" dirty="0" smtClean="0">
                <a:solidFill>
                  <a:srgbClr val="000090"/>
                </a:solidFill>
              </a:rPr>
              <a:t>, </a:t>
            </a:r>
            <a:r>
              <a:rPr lang="de-DE" sz="2800" b="1" dirty="0" err="1" smtClean="0">
                <a:solidFill>
                  <a:srgbClr val="000090"/>
                </a:solidFill>
              </a:rPr>
              <a:t>při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pohovoru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vznikají</a:t>
            </a:r>
            <a:r>
              <a:rPr lang="de-DE" sz="2800" b="1" dirty="0" smtClean="0">
                <a:solidFill>
                  <a:srgbClr val="000090"/>
                </a:solidFill>
              </a:rPr>
              <a:t> i </a:t>
            </a:r>
            <a:r>
              <a:rPr lang="de-DE" sz="2800" b="1" dirty="0" err="1" smtClean="0">
                <a:solidFill>
                  <a:srgbClr val="000090"/>
                </a:solidFill>
              </a:rPr>
              <a:t>důležité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údaje</a:t>
            </a:r>
            <a:r>
              <a:rPr lang="de-DE" sz="2800" b="1" dirty="0" smtClean="0">
                <a:solidFill>
                  <a:srgbClr val="000090"/>
                </a:solidFill>
              </a:rPr>
              <a:t> o </a:t>
            </a:r>
            <a:r>
              <a:rPr lang="de-DE" sz="2800" b="1" dirty="0" err="1" smtClean="0">
                <a:solidFill>
                  <a:srgbClr val="000090"/>
                </a:solidFill>
              </a:rPr>
              <a:t>Klientovi</a:t>
            </a:r>
            <a:r>
              <a:rPr lang="de-DE" sz="2800" b="1" dirty="0" smtClean="0">
                <a:solidFill>
                  <a:srgbClr val="000090"/>
                </a:solidFill>
              </a:rPr>
              <a:t>, </a:t>
            </a:r>
            <a:r>
              <a:rPr lang="de-DE" sz="2800" b="1" dirty="0" err="1" smtClean="0">
                <a:solidFill>
                  <a:srgbClr val="000090"/>
                </a:solidFill>
              </a:rPr>
              <a:t>co</a:t>
            </a:r>
            <a:r>
              <a:rPr lang="de-DE" sz="2800" b="1" dirty="0" smtClean="0">
                <a:solidFill>
                  <a:srgbClr val="000090"/>
                </a:solidFill>
              </a:rPr>
              <a:t> je pro </a:t>
            </a:r>
            <a:r>
              <a:rPr lang="de-DE" sz="2800" b="1" dirty="0" err="1" smtClean="0">
                <a:solidFill>
                  <a:srgbClr val="000090"/>
                </a:solidFill>
              </a:rPr>
              <a:t>něj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důležit</a:t>
            </a:r>
            <a:r>
              <a:rPr lang="de-DE" sz="2800" b="1" dirty="0" err="1">
                <a:solidFill>
                  <a:srgbClr val="000090"/>
                </a:solidFill>
              </a:rPr>
              <a:t>é</a:t>
            </a:r>
            <a:r>
              <a:rPr lang="de-DE" sz="2800" b="1" dirty="0" smtClean="0">
                <a:solidFill>
                  <a:srgbClr val="000090"/>
                </a:solidFill>
              </a:rPr>
              <a:t>, </a:t>
            </a:r>
            <a:r>
              <a:rPr lang="de-DE" sz="2800" b="1" dirty="0" err="1" smtClean="0">
                <a:solidFill>
                  <a:srgbClr val="000090"/>
                </a:solidFill>
              </a:rPr>
              <a:t>jak</a:t>
            </a:r>
            <a:r>
              <a:rPr lang="de-DE" sz="2800" b="1" dirty="0" smtClean="0">
                <a:solidFill>
                  <a:srgbClr val="000090"/>
                </a:solidFill>
              </a:rPr>
              <a:t> je </a:t>
            </a:r>
            <a:r>
              <a:rPr lang="de-DE" sz="2800" b="1" dirty="0" err="1" smtClean="0">
                <a:solidFill>
                  <a:srgbClr val="000090"/>
                </a:solidFill>
              </a:rPr>
              <a:t>jeho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onemocnění</a:t>
            </a:r>
            <a:r>
              <a:rPr lang="de-DE" sz="2800" b="1" dirty="0" smtClean="0">
                <a:solidFill>
                  <a:srgbClr val="000090"/>
                </a:solidFill>
              </a:rPr>
              <a:t> pro </a:t>
            </a:r>
            <a:r>
              <a:rPr lang="de-DE" sz="2800" b="1" dirty="0" err="1" smtClean="0">
                <a:solidFill>
                  <a:srgbClr val="000090"/>
                </a:solidFill>
              </a:rPr>
              <a:t>něj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náročné</a:t>
            </a:r>
            <a:r>
              <a:rPr lang="de-DE" sz="2800" b="1" dirty="0" smtClean="0">
                <a:solidFill>
                  <a:srgbClr val="000090"/>
                </a:solidFill>
              </a:rPr>
              <a:t>, </a:t>
            </a:r>
            <a:r>
              <a:rPr lang="de-DE" sz="2800" b="1" dirty="0" err="1" smtClean="0">
                <a:solidFill>
                  <a:srgbClr val="000090"/>
                </a:solidFill>
              </a:rPr>
              <a:t>která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omezení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má</a:t>
            </a:r>
            <a:endParaRPr lang="de-DE" sz="2800" b="1" dirty="0">
              <a:solidFill>
                <a:srgbClr val="000090"/>
              </a:solidFill>
            </a:endParaRPr>
          </a:p>
          <a:p>
            <a:r>
              <a:rPr lang="de-DE" sz="2800" b="1" dirty="0" err="1" smtClean="0">
                <a:solidFill>
                  <a:srgbClr val="000090"/>
                </a:solidFill>
              </a:rPr>
              <a:t>Informace</a:t>
            </a:r>
            <a:r>
              <a:rPr lang="de-DE" sz="2800" b="1" dirty="0" smtClean="0">
                <a:solidFill>
                  <a:srgbClr val="000090"/>
                </a:solidFill>
              </a:rPr>
              <a:t> o </a:t>
            </a:r>
            <a:r>
              <a:rPr lang="de-DE" sz="2800" b="1" dirty="0" err="1" smtClean="0">
                <a:solidFill>
                  <a:srgbClr val="000090"/>
                </a:solidFill>
              </a:rPr>
              <a:t>stupni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péče</a:t>
            </a:r>
            <a:endParaRPr lang="de-DE" sz="2800" b="1" dirty="0" smtClean="0">
              <a:solidFill>
                <a:srgbClr val="000090"/>
              </a:solidFill>
            </a:endParaRPr>
          </a:p>
          <a:p>
            <a:r>
              <a:rPr lang="de-DE" sz="2800" b="1" dirty="0" err="1" smtClean="0">
                <a:solidFill>
                  <a:srgbClr val="000090"/>
                </a:solidFill>
              </a:rPr>
              <a:t>Informace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Klienta</a:t>
            </a:r>
            <a:r>
              <a:rPr lang="de-DE" sz="2800" b="1" dirty="0" smtClean="0">
                <a:solidFill>
                  <a:srgbClr val="000090"/>
                </a:solidFill>
              </a:rPr>
              <a:t> o </a:t>
            </a:r>
            <a:r>
              <a:rPr lang="de-DE" sz="2800" b="1" dirty="0" err="1" smtClean="0">
                <a:solidFill>
                  <a:srgbClr val="000090"/>
                </a:solidFill>
              </a:rPr>
              <a:t>údaji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ohledně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financí</a:t>
            </a:r>
            <a:r>
              <a:rPr lang="de-DE" sz="2800" b="1" dirty="0" smtClean="0">
                <a:solidFill>
                  <a:srgbClr val="000090"/>
                </a:solidFill>
              </a:rPr>
              <a:t>, </a:t>
            </a:r>
            <a:r>
              <a:rPr lang="de-DE" sz="2800" b="1" dirty="0" err="1" smtClean="0">
                <a:solidFill>
                  <a:srgbClr val="000090"/>
                </a:solidFill>
              </a:rPr>
              <a:t>kolik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stojí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pobyt</a:t>
            </a:r>
            <a:r>
              <a:rPr lang="de-DE" sz="2800" b="1" dirty="0" smtClean="0">
                <a:solidFill>
                  <a:srgbClr val="000090"/>
                </a:solidFill>
              </a:rPr>
              <a:t> v </a:t>
            </a:r>
            <a:r>
              <a:rPr lang="de-DE" sz="2800" b="1" dirty="0" err="1" smtClean="0">
                <a:solidFill>
                  <a:srgbClr val="000090"/>
                </a:solidFill>
              </a:rPr>
              <a:t>zařízení</a:t>
            </a:r>
            <a:endParaRPr lang="de-DE" sz="2800" b="1" dirty="0" smtClean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0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961022"/>
            <a:ext cx="7662864" cy="5076242"/>
          </a:xfrm>
        </p:spPr>
        <p:txBody>
          <a:bodyPr/>
          <a:lstStyle/>
          <a:p>
            <a:r>
              <a:rPr lang="de-DE" sz="2800" b="1" dirty="0" err="1" smtClean="0">
                <a:solidFill>
                  <a:schemeClr val="bg1"/>
                </a:solidFill>
              </a:rPr>
              <a:t>Provezt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>
                <a:solidFill>
                  <a:schemeClr val="bg1"/>
                </a:solidFill>
              </a:rPr>
              <a:t>Klienta</a:t>
            </a:r>
            <a:r>
              <a:rPr lang="de-DE" sz="2800" b="1" dirty="0">
                <a:solidFill>
                  <a:schemeClr val="bg1"/>
                </a:solidFill>
              </a:rPr>
              <a:t> </a:t>
            </a:r>
            <a:r>
              <a:rPr lang="de-DE" sz="2800" b="1" dirty="0" err="1">
                <a:solidFill>
                  <a:schemeClr val="bg1"/>
                </a:solidFill>
              </a:rPr>
              <a:t>zařízením</a:t>
            </a:r>
            <a:r>
              <a:rPr lang="de-DE" sz="2800" b="1" dirty="0">
                <a:solidFill>
                  <a:schemeClr val="bg1"/>
                </a:solidFill>
              </a:rPr>
              <a:t>, </a:t>
            </a:r>
            <a:r>
              <a:rPr lang="de-DE" sz="2800" b="1" dirty="0" err="1">
                <a:solidFill>
                  <a:schemeClr val="bg1"/>
                </a:solidFill>
              </a:rPr>
              <a:t>ukázka</a:t>
            </a:r>
            <a:r>
              <a:rPr lang="de-DE" sz="2800" b="1" dirty="0">
                <a:solidFill>
                  <a:schemeClr val="bg1"/>
                </a:solidFill>
              </a:rPr>
              <a:t> </a:t>
            </a:r>
            <a:r>
              <a:rPr lang="de-DE" sz="2800" b="1" dirty="0" err="1">
                <a:solidFill>
                  <a:schemeClr val="bg1"/>
                </a:solidFill>
              </a:rPr>
              <a:t>zařízení</a:t>
            </a:r>
            <a:r>
              <a:rPr lang="de-DE" sz="2800" b="1" dirty="0">
                <a:solidFill>
                  <a:schemeClr val="bg1"/>
                </a:solidFill>
              </a:rPr>
              <a:t>, </a:t>
            </a:r>
            <a:r>
              <a:rPr lang="de-DE" sz="2800" b="1" dirty="0" err="1">
                <a:solidFill>
                  <a:schemeClr val="bg1"/>
                </a:solidFill>
              </a:rPr>
              <a:t>informace</a:t>
            </a:r>
            <a:r>
              <a:rPr lang="de-DE" sz="2800" b="1" dirty="0">
                <a:solidFill>
                  <a:schemeClr val="bg1"/>
                </a:solidFill>
              </a:rPr>
              <a:t> o </a:t>
            </a:r>
            <a:r>
              <a:rPr lang="de-DE" sz="2800" b="1" dirty="0" err="1">
                <a:solidFill>
                  <a:schemeClr val="bg1"/>
                </a:solidFill>
              </a:rPr>
              <a:t>důležiztých</a:t>
            </a:r>
            <a:r>
              <a:rPr lang="de-DE" sz="2800" b="1" dirty="0">
                <a:solidFill>
                  <a:schemeClr val="bg1"/>
                </a:solidFill>
              </a:rPr>
              <a:t> </a:t>
            </a:r>
            <a:r>
              <a:rPr lang="de-DE" sz="2800" b="1" dirty="0" err="1">
                <a:solidFill>
                  <a:schemeClr val="bg1"/>
                </a:solidFill>
              </a:rPr>
              <a:t>aspektech</a:t>
            </a:r>
            <a:r>
              <a:rPr lang="de-DE" sz="2800" b="1" dirty="0">
                <a:solidFill>
                  <a:schemeClr val="bg1"/>
                </a:solidFill>
              </a:rPr>
              <a:t>, </a:t>
            </a:r>
            <a:r>
              <a:rPr lang="de-DE" sz="2800" b="1" dirty="0" err="1">
                <a:solidFill>
                  <a:schemeClr val="bg1"/>
                </a:solidFill>
              </a:rPr>
              <a:t>péči</a:t>
            </a:r>
            <a:r>
              <a:rPr lang="de-DE" sz="2800" b="1" dirty="0">
                <a:solidFill>
                  <a:schemeClr val="bg1"/>
                </a:solidFill>
              </a:rPr>
              <a:t> v </a:t>
            </a:r>
            <a:r>
              <a:rPr lang="de-DE" sz="2800" b="1" dirty="0" err="1">
                <a:solidFill>
                  <a:schemeClr val="bg1"/>
                </a:solidFill>
              </a:rPr>
              <a:t>zařízení</a:t>
            </a:r>
            <a:r>
              <a:rPr lang="de-DE" sz="2800" b="1" dirty="0">
                <a:solidFill>
                  <a:schemeClr val="bg1"/>
                </a:solidFill>
              </a:rPr>
              <a:t>, </a:t>
            </a:r>
            <a:r>
              <a:rPr lang="de-DE" sz="2800" b="1" dirty="0" err="1">
                <a:solidFill>
                  <a:schemeClr val="bg1"/>
                </a:solidFill>
              </a:rPr>
              <a:t>ukázka</a:t>
            </a:r>
            <a:r>
              <a:rPr lang="de-DE" sz="2800" b="1" dirty="0">
                <a:solidFill>
                  <a:schemeClr val="bg1"/>
                </a:solidFill>
              </a:rPr>
              <a:t> </a:t>
            </a:r>
            <a:r>
              <a:rPr lang="de-DE" sz="2800" b="1" dirty="0" err="1">
                <a:solidFill>
                  <a:schemeClr val="bg1"/>
                </a:solidFill>
              </a:rPr>
              <a:t>pokoje</a:t>
            </a:r>
            <a:endParaRPr lang="de-DE" sz="2800" b="1" dirty="0">
              <a:solidFill>
                <a:schemeClr val="bg1"/>
              </a:solidFill>
            </a:endParaRPr>
          </a:p>
          <a:p>
            <a:r>
              <a:rPr lang="de-DE" sz="2800" b="1" dirty="0" err="1">
                <a:solidFill>
                  <a:srgbClr val="000090"/>
                </a:solidFill>
              </a:rPr>
              <a:t>Klienta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informovat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ohledně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možnosti</a:t>
            </a:r>
            <a:r>
              <a:rPr lang="de-DE" sz="2800" b="1" dirty="0">
                <a:solidFill>
                  <a:srgbClr val="000090"/>
                </a:solidFill>
              </a:rPr>
              <a:t> si </a:t>
            </a:r>
            <a:r>
              <a:rPr lang="de-DE" sz="2800" b="1" dirty="0" err="1">
                <a:solidFill>
                  <a:srgbClr val="000090"/>
                </a:solidFill>
              </a:rPr>
              <a:t>pokoj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zařídit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dle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svého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přání</a:t>
            </a:r>
            <a:r>
              <a:rPr lang="de-DE" sz="2800" b="1" dirty="0">
                <a:solidFill>
                  <a:srgbClr val="000090"/>
                </a:solidFill>
              </a:rPr>
              <a:t>, </a:t>
            </a:r>
            <a:r>
              <a:rPr lang="de-DE" sz="2800" b="1" dirty="0" err="1">
                <a:solidFill>
                  <a:srgbClr val="000090"/>
                </a:solidFill>
              </a:rPr>
              <a:t>přinést</a:t>
            </a:r>
            <a:r>
              <a:rPr lang="de-DE" sz="2800" b="1" dirty="0">
                <a:solidFill>
                  <a:srgbClr val="000090"/>
                </a:solidFill>
              </a:rPr>
              <a:t> si </a:t>
            </a:r>
            <a:r>
              <a:rPr lang="de-DE" sz="2800" b="1" dirty="0" err="1">
                <a:solidFill>
                  <a:srgbClr val="000090"/>
                </a:solidFill>
              </a:rPr>
              <a:t>svůj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nábytek</a:t>
            </a:r>
            <a:r>
              <a:rPr lang="de-DE" sz="2800" b="1" dirty="0">
                <a:solidFill>
                  <a:srgbClr val="000090"/>
                </a:solidFill>
              </a:rPr>
              <a:t>, </a:t>
            </a:r>
            <a:r>
              <a:rPr lang="de-DE" sz="2800" b="1" dirty="0" err="1">
                <a:solidFill>
                  <a:srgbClr val="000090"/>
                </a:solidFill>
              </a:rPr>
              <a:t>své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povlečení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atd</a:t>
            </a:r>
            <a:r>
              <a:rPr lang="de-DE" sz="2800" b="1" dirty="0">
                <a:solidFill>
                  <a:srgbClr val="000090"/>
                </a:solidFill>
              </a:rPr>
              <a:t>. </a:t>
            </a:r>
          </a:p>
          <a:p>
            <a:r>
              <a:rPr lang="de-DE" sz="2800" b="1" dirty="0" err="1">
                <a:solidFill>
                  <a:srgbClr val="000090"/>
                </a:solidFill>
              </a:rPr>
              <a:t>Předání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Klientovi</a:t>
            </a:r>
            <a:r>
              <a:rPr lang="de-DE" sz="2800" b="1" dirty="0">
                <a:solidFill>
                  <a:srgbClr val="000090"/>
                </a:solidFill>
              </a:rPr>
              <a:t>, </a:t>
            </a:r>
            <a:r>
              <a:rPr lang="de-DE" sz="2800" b="1" dirty="0" err="1">
                <a:solidFill>
                  <a:srgbClr val="000090"/>
                </a:solidFill>
              </a:rPr>
              <a:t>rodinným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příslušníkům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obrazový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materiál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zařízení</a:t>
            </a:r>
            <a:r>
              <a:rPr lang="de-DE" sz="2800" b="1" dirty="0">
                <a:solidFill>
                  <a:srgbClr val="000090"/>
                </a:solidFill>
              </a:rPr>
              <a:t>, </a:t>
            </a:r>
            <a:r>
              <a:rPr lang="de-DE" sz="2800" b="1" dirty="0" err="1">
                <a:solidFill>
                  <a:srgbClr val="000090"/>
                </a:solidFill>
              </a:rPr>
              <a:t>Fleyer</a:t>
            </a:r>
            <a:r>
              <a:rPr lang="de-DE" sz="2800" b="1" dirty="0">
                <a:solidFill>
                  <a:srgbClr val="000090"/>
                </a:solidFill>
              </a:rPr>
              <a:t>, </a:t>
            </a:r>
            <a:r>
              <a:rPr lang="de-DE" sz="2800" b="1" dirty="0" err="1">
                <a:solidFill>
                  <a:srgbClr val="000090"/>
                </a:solidFill>
              </a:rPr>
              <a:t>Brožura</a:t>
            </a:r>
            <a:r>
              <a:rPr lang="de-DE" sz="2800" b="1" dirty="0">
                <a:solidFill>
                  <a:srgbClr val="000090"/>
                </a:solidFill>
              </a:rPr>
              <a:t> s </a:t>
            </a:r>
            <a:r>
              <a:rPr lang="de-DE" sz="2800" b="1" dirty="0" err="1">
                <a:solidFill>
                  <a:srgbClr val="000090"/>
                </a:solidFill>
              </a:rPr>
              <a:t>obrázky</a:t>
            </a:r>
            <a:r>
              <a:rPr lang="de-DE" sz="2800" b="1" dirty="0">
                <a:solidFill>
                  <a:srgbClr val="000090"/>
                </a:solidFill>
              </a:rPr>
              <a:t> a </a:t>
            </a:r>
            <a:r>
              <a:rPr lang="de-DE" sz="2800" b="1" dirty="0" err="1">
                <a:solidFill>
                  <a:srgbClr val="000090"/>
                </a:solidFill>
              </a:rPr>
              <a:t>krátkou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informací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ohledně</a:t>
            </a:r>
            <a:r>
              <a:rPr lang="de-DE" sz="2800" b="1" dirty="0">
                <a:solidFill>
                  <a:srgbClr val="000090"/>
                </a:solidFill>
              </a:rPr>
              <a:t> </a:t>
            </a:r>
            <a:r>
              <a:rPr lang="de-DE" sz="2800" b="1" dirty="0" err="1">
                <a:solidFill>
                  <a:srgbClr val="000090"/>
                </a:solidFill>
              </a:rPr>
              <a:t>zařízeni</a:t>
            </a:r>
            <a:endParaRPr lang="de-DE" sz="2800" b="1" dirty="0">
              <a:solidFill>
                <a:srgbClr val="000090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471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Druhé</a:t>
            </a:r>
            <a:r>
              <a:rPr lang="de-DE" dirty="0" smtClean="0"/>
              <a:t> </a:t>
            </a:r>
            <a:r>
              <a:rPr lang="de-DE" dirty="0" err="1" smtClean="0"/>
              <a:t>setkání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1633054"/>
            <a:ext cx="7662864" cy="4404209"/>
          </a:xfrm>
        </p:spPr>
        <p:txBody>
          <a:bodyPr>
            <a:normAutofit fontScale="55000" lnSpcReduction="20000"/>
          </a:bodyPr>
          <a:lstStyle/>
          <a:p>
            <a:r>
              <a:rPr lang="de-DE" sz="5400" b="1" dirty="0" err="1" smtClean="0">
                <a:solidFill>
                  <a:schemeClr val="bg1"/>
                </a:solidFill>
              </a:rPr>
              <a:t>Informace</a:t>
            </a:r>
            <a:r>
              <a:rPr lang="de-DE" sz="5400" b="1" dirty="0" smtClean="0">
                <a:solidFill>
                  <a:schemeClr val="bg1"/>
                </a:solidFill>
              </a:rPr>
              <a:t> </a:t>
            </a:r>
            <a:r>
              <a:rPr lang="de-DE" sz="5400" b="1" dirty="0" err="1" smtClean="0">
                <a:solidFill>
                  <a:schemeClr val="bg1"/>
                </a:solidFill>
              </a:rPr>
              <a:t>domácího</a:t>
            </a:r>
            <a:r>
              <a:rPr lang="de-DE" sz="5400" b="1" dirty="0" smtClean="0">
                <a:solidFill>
                  <a:schemeClr val="bg1"/>
                </a:solidFill>
              </a:rPr>
              <a:t> </a:t>
            </a:r>
            <a:r>
              <a:rPr lang="de-DE" sz="5400" b="1" dirty="0" err="1" smtClean="0">
                <a:solidFill>
                  <a:schemeClr val="bg1"/>
                </a:solidFill>
              </a:rPr>
              <a:t>řádu</a:t>
            </a:r>
            <a:r>
              <a:rPr lang="de-DE" sz="5400" b="1" dirty="0" smtClean="0">
                <a:solidFill>
                  <a:schemeClr val="bg1"/>
                </a:solidFill>
              </a:rPr>
              <a:t>, </a:t>
            </a:r>
            <a:r>
              <a:rPr lang="de-DE" sz="5400" b="1" dirty="0" err="1" smtClean="0">
                <a:solidFill>
                  <a:schemeClr val="bg1"/>
                </a:solidFill>
              </a:rPr>
              <a:t>smlouva</a:t>
            </a:r>
            <a:r>
              <a:rPr lang="de-DE" sz="5400" b="1" dirty="0" smtClean="0">
                <a:solidFill>
                  <a:schemeClr val="bg1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předběžná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informace</a:t>
            </a:r>
            <a:r>
              <a:rPr lang="de-DE" sz="5400" b="1" dirty="0" smtClean="0">
                <a:solidFill>
                  <a:srgbClr val="000090"/>
                </a:solidFill>
              </a:rPr>
              <a:t>, </a:t>
            </a:r>
            <a:r>
              <a:rPr lang="de-DE" sz="5400" b="1" dirty="0" err="1" smtClean="0">
                <a:solidFill>
                  <a:srgbClr val="000090"/>
                </a:solidFill>
              </a:rPr>
              <a:t>informace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Klienta</a:t>
            </a:r>
            <a:r>
              <a:rPr lang="de-DE" sz="5400" b="1" dirty="0" smtClean="0">
                <a:solidFill>
                  <a:srgbClr val="000090"/>
                </a:solidFill>
              </a:rPr>
              <a:t> – </a:t>
            </a:r>
            <a:r>
              <a:rPr lang="de-DE" sz="5400" b="1" dirty="0" err="1" smtClean="0">
                <a:solidFill>
                  <a:srgbClr val="000090"/>
                </a:solidFill>
              </a:rPr>
              <a:t>Rodinných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příslušníků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které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klienty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může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zařízení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přijmout</a:t>
            </a:r>
            <a:r>
              <a:rPr lang="de-DE" sz="5400" b="1" dirty="0" smtClean="0">
                <a:solidFill>
                  <a:srgbClr val="000090"/>
                </a:solidFill>
              </a:rPr>
              <a:t>, </a:t>
            </a:r>
            <a:r>
              <a:rPr lang="de-DE" sz="5400" b="1" dirty="0" err="1" smtClean="0">
                <a:solidFill>
                  <a:srgbClr val="000090"/>
                </a:solidFill>
              </a:rPr>
              <a:t>informace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ohledně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života</a:t>
            </a:r>
            <a:r>
              <a:rPr lang="de-DE" sz="5400" b="1" dirty="0" smtClean="0">
                <a:solidFill>
                  <a:srgbClr val="000090"/>
                </a:solidFill>
              </a:rPr>
              <a:t> v </a:t>
            </a:r>
            <a:r>
              <a:rPr lang="de-DE" sz="5400" b="1" dirty="0" err="1" smtClean="0">
                <a:solidFill>
                  <a:srgbClr val="000090"/>
                </a:solidFill>
              </a:rPr>
              <a:t>domově</a:t>
            </a:r>
            <a:r>
              <a:rPr lang="de-DE" sz="5400" b="1" dirty="0" smtClean="0">
                <a:solidFill>
                  <a:srgbClr val="000090"/>
                </a:solidFill>
              </a:rPr>
              <a:t>, </a:t>
            </a:r>
            <a:r>
              <a:rPr lang="de-DE" sz="5400" b="1" dirty="0" err="1" smtClean="0">
                <a:solidFill>
                  <a:srgbClr val="000090"/>
                </a:solidFill>
              </a:rPr>
              <a:t>dohodnutí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doby</a:t>
            </a:r>
            <a:r>
              <a:rPr lang="de-DE" sz="5400" b="1" dirty="0" smtClean="0">
                <a:solidFill>
                  <a:srgbClr val="000090"/>
                </a:solidFill>
              </a:rPr>
              <a:t> a </a:t>
            </a:r>
            <a:r>
              <a:rPr lang="de-DE" sz="5400" b="1" dirty="0" err="1" smtClean="0">
                <a:solidFill>
                  <a:srgbClr val="000090"/>
                </a:solidFill>
              </a:rPr>
              <a:t>termínu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kdy</a:t>
            </a:r>
            <a:r>
              <a:rPr lang="de-DE" sz="5400" b="1" dirty="0" smtClean="0">
                <a:solidFill>
                  <a:srgbClr val="000090"/>
                </a:solidFill>
              </a:rPr>
              <a:t> Klient </a:t>
            </a:r>
            <a:r>
              <a:rPr lang="de-DE" sz="5400" b="1" dirty="0" err="1" smtClean="0">
                <a:solidFill>
                  <a:srgbClr val="000090"/>
                </a:solidFill>
              </a:rPr>
              <a:t>může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přijít</a:t>
            </a:r>
            <a:r>
              <a:rPr lang="de-DE" sz="5400" b="1" dirty="0" smtClean="0">
                <a:solidFill>
                  <a:srgbClr val="000090"/>
                </a:solidFill>
              </a:rPr>
              <a:t> do </a:t>
            </a:r>
            <a:r>
              <a:rPr lang="de-DE" sz="5400" b="1" dirty="0" err="1" smtClean="0">
                <a:solidFill>
                  <a:srgbClr val="000090"/>
                </a:solidFill>
              </a:rPr>
              <a:t>zařízení</a:t>
            </a:r>
            <a:endParaRPr lang="de-DE" sz="5400" b="1" dirty="0" smtClean="0">
              <a:solidFill>
                <a:srgbClr val="000090"/>
              </a:solidFill>
            </a:endParaRPr>
          </a:p>
          <a:p>
            <a:r>
              <a:rPr lang="de-DE" sz="5400" b="1" dirty="0" err="1" smtClean="0">
                <a:solidFill>
                  <a:srgbClr val="000090"/>
                </a:solidFill>
              </a:rPr>
              <a:t>Předání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dotazníků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</a:p>
          <a:p>
            <a:r>
              <a:rPr lang="de-DE" sz="5400" b="1" dirty="0" err="1" smtClean="0">
                <a:solidFill>
                  <a:srgbClr val="000090"/>
                </a:solidFill>
              </a:rPr>
              <a:t>Předání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dotazníku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ohledně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Biografických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údajů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  <a:r>
              <a:rPr lang="de-DE" sz="5400" b="1" dirty="0" err="1" smtClean="0">
                <a:solidFill>
                  <a:srgbClr val="000090"/>
                </a:solidFill>
              </a:rPr>
              <a:t>Klienta</a:t>
            </a:r>
            <a:r>
              <a:rPr lang="de-DE" sz="5400" b="1" dirty="0" smtClean="0">
                <a:solidFill>
                  <a:srgbClr val="000090"/>
                </a:solidFill>
              </a:rPr>
              <a:t> </a:t>
            </a:r>
          </a:p>
          <a:p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39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511360"/>
            <a:ext cx="7662864" cy="5525903"/>
          </a:xfrm>
        </p:spPr>
        <p:txBody>
          <a:bodyPr>
            <a:noAutofit/>
          </a:bodyPr>
          <a:lstStyle/>
          <a:p>
            <a:r>
              <a:rPr lang="de-DE" sz="2400" b="1" dirty="0" err="1" smtClean="0">
                <a:solidFill>
                  <a:schemeClr val="bg1"/>
                </a:solidFill>
              </a:rPr>
              <a:t>Dotazník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Biografické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údaje</a:t>
            </a:r>
            <a:r>
              <a:rPr lang="de-DE" sz="2400" b="1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de-DE" sz="2400" b="1" dirty="0" err="1" smtClean="0">
                <a:solidFill>
                  <a:schemeClr val="bg1"/>
                </a:solidFill>
              </a:rPr>
              <a:t>Otázky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ohledně</a:t>
            </a:r>
            <a:r>
              <a:rPr lang="de-DE" sz="2400" b="1" dirty="0" smtClean="0">
                <a:solidFill>
                  <a:schemeClr val="bg1"/>
                </a:solidFill>
              </a:rPr>
              <a:t> :</a:t>
            </a:r>
          </a:p>
          <a:p>
            <a:pPr marL="0" indent="0">
              <a:buNone/>
            </a:pPr>
            <a:r>
              <a:rPr lang="de-DE" sz="2000" b="1" dirty="0" err="1" smtClean="0">
                <a:solidFill>
                  <a:schemeClr val="bg1"/>
                </a:solidFill>
              </a:rPr>
              <a:t>Kognitivních</a:t>
            </a:r>
            <a:r>
              <a:rPr lang="de-DE" sz="2000" b="1" dirty="0" smtClean="0">
                <a:solidFill>
                  <a:schemeClr val="bg1"/>
                </a:solidFill>
              </a:rPr>
              <a:t> </a:t>
            </a:r>
            <a:r>
              <a:rPr lang="de-DE" sz="2000" b="1" dirty="0" err="1" smtClean="0">
                <a:solidFill>
                  <a:schemeClr val="bg1"/>
                </a:solidFill>
              </a:rPr>
              <a:t>funkcí</a:t>
            </a:r>
            <a:r>
              <a:rPr lang="de-DE" sz="2000" b="1" dirty="0" smtClean="0">
                <a:solidFill>
                  <a:schemeClr val="bg1"/>
                </a:solidFill>
              </a:rPr>
              <a:t>, </a:t>
            </a:r>
            <a:r>
              <a:rPr lang="de-DE" sz="2000" b="1" dirty="0" err="1" smtClean="0">
                <a:solidFill>
                  <a:schemeClr val="bg1"/>
                </a:solidFill>
              </a:rPr>
              <a:t>Kommunikace</a:t>
            </a:r>
            <a:r>
              <a:rPr lang="de-DE" sz="2000" b="1" dirty="0" smtClean="0">
                <a:solidFill>
                  <a:schemeClr val="bg1"/>
                </a:solidFill>
              </a:rPr>
              <a:t>, </a:t>
            </a:r>
            <a:r>
              <a:rPr lang="de-DE" sz="2000" b="1" dirty="0" err="1" smtClean="0">
                <a:solidFill>
                  <a:schemeClr val="bg1"/>
                </a:solidFill>
              </a:rPr>
              <a:t>jak</a:t>
            </a:r>
            <a:r>
              <a:rPr lang="de-DE" sz="2000" b="1" dirty="0" smtClean="0">
                <a:solidFill>
                  <a:schemeClr val="bg1"/>
                </a:solidFill>
              </a:rPr>
              <a:t> Klient </a:t>
            </a:r>
            <a:r>
              <a:rPr lang="de-DE" sz="2000" b="1" dirty="0" err="1" smtClean="0">
                <a:solidFill>
                  <a:schemeClr val="bg1"/>
                </a:solidFill>
              </a:rPr>
              <a:t>dobře</a:t>
            </a:r>
            <a:r>
              <a:rPr lang="de-DE" sz="2000" b="1" dirty="0" smtClean="0">
                <a:solidFill>
                  <a:schemeClr val="bg1"/>
                </a:solidFill>
              </a:rPr>
              <a:t> </a:t>
            </a:r>
            <a:r>
              <a:rPr lang="de-DE" sz="2000" b="1" dirty="0" err="1" smtClean="0">
                <a:solidFill>
                  <a:schemeClr val="bg1"/>
                </a:solidFill>
              </a:rPr>
              <a:t>či</a:t>
            </a:r>
            <a:r>
              <a:rPr lang="de-DE" sz="2000" b="1" dirty="0" smtClean="0">
                <a:solidFill>
                  <a:schemeClr val="bg1"/>
                </a:solidFill>
              </a:rPr>
              <a:t> </a:t>
            </a:r>
            <a:r>
              <a:rPr lang="de-DE" sz="2000" b="1" dirty="0" err="1" smtClean="0">
                <a:solidFill>
                  <a:schemeClr val="bg1"/>
                </a:solidFill>
              </a:rPr>
              <a:t>špatně</a:t>
            </a:r>
            <a:r>
              <a:rPr lang="de-DE" sz="2000" b="1" dirty="0" smtClean="0">
                <a:solidFill>
                  <a:schemeClr val="bg1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vidí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slyší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zda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může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připustit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blízkost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druhé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osoby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jak</a:t>
            </a:r>
            <a:r>
              <a:rPr lang="de-DE" sz="2000" b="1" dirty="0" smtClean="0">
                <a:solidFill>
                  <a:srgbClr val="000090"/>
                </a:solidFill>
              </a:rPr>
              <a:t> si </a:t>
            </a:r>
            <a:r>
              <a:rPr lang="de-DE" sz="2000" b="1" dirty="0" err="1" smtClean="0">
                <a:solidFill>
                  <a:srgbClr val="000090"/>
                </a:solidFill>
              </a:rPr>
              <a:t>přeje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být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jmenován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tykání</a:t>
            </a:r>
            <a:endParaRPr lang="de-DE" sz="20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de-DE" sz="2000" b="1" dirty="0" err="1" smtClean="0">
                <a:solidFill>
                  <a:srgbClr val="000090"/>
                </a:solidFill>
              </a:rPr>
              <a:t>Jaká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jsou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jeho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schopnosti</a:t>
            </a:r>
            <a:r>
              <a:rPr lang="de-DE" sz="2000" b="1" dirty="0" smtClean="0">
                <a:solidFill>
                  <a:srgbClr val="000090"/>
                </a:solidFill>
              </a:rPr>
              <a:t> v </a:t>
            </a:r>
            <a:r>
              <a:rPr lang="de-DE" sz="2000" b="1" dirty="0" err="1" smtClean="0">
                <a:solidFill>
                  <a:srgbClr val="000090"/>
                </a:solidFill>
              </a:rPr>
              <a:t>oblasti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pohybu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zda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potřebuje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vozík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chodítko</a:t>
            </a:r>
            <a:endParaRPr lang="de-DE" sz="20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de-DE" sz="2000" b="1" dirty="0" smtClean="0">
                <a:solidFill>
                  <a:srgbClr val="000090"/>
                </a:solidFill>
              </a:rPr>
              <a:t>Jak </a:t>
            </a:r>
            <a:r>
              <a:rPr lang="de-DE" sz="2000" b="1" dirty="0" err="1" smtClean="0">
                <a:solidFill>
                  <a:srgbClr val="000090"/>
                </a:solidFill>
              </a:rPr>
              <a:t>umí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žít</a:t>
            </a:r>
            <a:r>
              <a:rPr lang="de-DE" sz="2000" b="1" dirty="0" smtClean="0">
                <a:solidFill>
                  <a:srgbClr val="000090"/>
                </a:solidFill>
              </a:rPr>
              <a:t> se </a:t>
            </a:r>
            <a:r>
              <a:rPr lang="de-DE" sz="2000" b="1" dirty="0" err="1" smtClean="0">
                <a:solidFill>
                  <a:srgbClr val="000090"/>
                </a:solidFill>
              </a:rPr>
              <a:t>svým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onemocněním</a:t>
            </a:r>
            <a:endParaRPr lang="de-DE" sz="2000" b="1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de-DE" sz="2000" b="1" dirty="0" err="1" smtClean="0">
                <a:solidFill>
                  <a:srgbClr val="000090"/>
                </a:solidFill>
              </a:rPr>
              <a:t>Kdy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vstává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kdy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chodí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spát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zda</a:t>
            </a:r>
            <a:r>
              <a:rPr lang="de-DE" sz="2000" b="1" dirty="0" smtClean="0">
                <a:solidFill>
                  <a:srgbClr val="000090"/>
                </a:solidFill>
              </a:rPr>
              <a:t> se </a:t>
            </a:r>
            <a:r>
              <a:rPr lang="de-DE" sz="2000" b="1" dirty="0" err="1" smtClean="0">
                <a:solidFill>
                  <a:srgbClr val="000090"/>
                </a:solidFill>
              </a:rPr>
              <a:t>rád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sprchuje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nebo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koupe</a:t>
            </a:r>
            <a:r>
              <a:rPr lang="de-DE" sz="2000" b="1" dirty="0" smtClean="0">
                <a:solidFill>
                  <a:srgbClr val="000090"/>
                </a:solidFill>
              </a:rPr>
              <a:t> a </a:t>
            </a:r>
            <a:r>
              <a:rPr lang="de-DE" sz="2000" b="1" dirty="0" err="1" smtClean="0">
                <a:solidFill>
                  <a:srgbClr val="000090"/>
                </a:solidFill>
              </a:rPr>
              <a:t>kdy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které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jídlo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mu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chutná</a:t>
            </a:r>
            <a:r>
              <a:rPr lang="de-DE" sz="2000" b="1" dirty="0" smtClean="0">
                <a:solidFill>
                  <a:srgbClr val="000090"/>
                </a:solidFill>
              </a:rPr>
              <a:t> a </a:t>
            </a:r>
            <a:r>
              <a:rPr lang="de-DE" sz="2000" b="1" dirty="0" err="1" smtClean="0">
                <a:solidFill>
                  <a:srgbClr val="000090"/>
                </a:solidFill>
              </a:rPr>
              <a:t>které</a:t>
            </a:r>
            <a:r>
              <a:rPr lang="de-DE" sz="2000" b="1" dirty="0" smtClean="0">
                <a:solidFill>
                  <a:srgbClr val="000090"/>
                </a:solidFill>
              </a:rPr>
              <a:t> ne, </a:t>
            </a:r>
            <a:r>
              <a:rPr lang="de-DE" sz="2000" b="1" dirty="0" err="1" smtClean="0">
                <a:solidFill>
                  <a:srgbClr val="000090"/>
                </a:solidFill>
              </a:rPr>
              <a:t>co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rád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nosí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za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oblečení</a:t>
            </a:r>
            <a:endParaRPr lang="de-DE" sz="2000" b="1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de-DE" sz="2000" b="1" dirty="0" err="1" smtClean="0">
                <a:solidFill>
                  <a:srgbClr val="000090"/>
                </a:solidFill>
              </a:rPr>
              <a:t>Jaké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jsou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jeho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koníčky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co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rád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poslouchá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za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hudbu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jaké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byly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podmínky</a:t>
            </a:r>
            <a:r>
              <a:rPr lang="de-DE" sz="2000" b="1" dirty="0" smtClean="0">
                <a:solidFill>
                  <a:srgbClr val="000090"/>
                </a:solidFill>
              </a:rPr>
              <a:t> v </a:t>
            </a:r>
            <a:r>
              <a:rPr lang="de-DE" sz="2000" b="1" dirty="0" err="1" smtClean="0">
                <a:solidFill>
                  <a:srgbClr val="000090"/>
                </a:solidFill>
              </a:rPr>
              <a:t>jeho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životě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když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byl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mladý</a:t>
            </a:r>
            <a:r>
              <a:rPr lang="de-DE" sz="2000" b="1" dirty="0" smtClean="0">
                <a:solidFill>
                  <a:srgbClr val="000090"/>
                </a:solidFill>
              </a:rPr>
              <a:t>, </a:t>
            </a:r>
            <a:r>
              <a:rPr lang="de-DE" sz="2000" b="1" dirty="0" err="1" smtClean="0">
                <a:solidFill>
                  <a:srgbClr val="000090"/>
                </a:solidFill>
              </a:rPr>
              <a:t>malý</a:t>
            </a:r>
            <a:r>
              <a:rPr lang="de-DE" sz="2000" b="1" dirty="0" smtClean="0">
                <a:solidFill>
                  <a:srgbClr val="000090"/>
                </a:solidFill>
              </a:rPr>
              <a:t>. </a:t>
            </a:r>
            <a:r>
              <a:rPr lang="de-DE" sz="2000" b="1" dirty="0" err="1" smtClean="0">
                <a:solidFill>
                  <a:srgbClr val="000090"/>
                </a:solidFill>
              </a:rPr>
              <a:t>Zda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věří</a:t>
            </a:r>
            <a:r>
              <a:rPr lang="de-DE" sz="2000" b="1" dirty="0" smtClean="0">
                <a:solidFill>
                  <a:srgbClr val="000090"/>
                </a:solidFill>
              </a:rPr>
              <a:t> v </a:t>
            </a:r>
            <a:r>
              <a:rPr lang="de-DE" sz="2000" b="1" dirty="0" err="1" smtClean="0">
                <a:solidFill>
                  <a:srgbClr val="000090"/>
                </a:solidFill>
              </a:rPr>
              <a:t>Boha</a:t>
            </a:r>
            <a:r>
              <a:rPr lang="de-DE" sz="2000" b="1" dirty="0" smtClean="0">
                <a:solidFill>
                  <a:srgbClr val="000090"/>
                </a:solidFill>
              </a:rPr>
              <a:t> a </a:t>
            </a:r>
            <a:r>
              <a:rPr lang="de-DE" sz="2000" b="1" dirty="0" err="1" smtClean="0">
                <a:solidFill>
                  <a:srgbClr val="000090"/>
                </a:solidFill>
              </a:rPr>
              <a:t>jaký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význam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má</a:t>
            </a:r>
            <a:r>
              <a:rPr lang="de-DE" sz="2000" b="1" dirty="0" smtClean="0">
                <a:solidFill>
                  <a:srgbClr val="000090"/>
                </a:solidFill>
              </a:rPr>
              <a:t> pro </a:t>
            </a:r>
            <a:r>
              <a:rPr lang="de-DE" sz="2000" b="1" dirty="0" err="1" smtClean="0">
                <a:solidFill>
                  <a:srgbClr val="000090"/>
                </a:solidFill>
              </a:rPr>
              <a:t>něj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jeho</a:t>
            </a:r>
            <a:r>
              <a:rPr lang="de-DE" sz="2000" b="1" dirty="0" smtClean="0">
                <a:solidFill>
                  <a:srgbClr val="000090"/>
                </a:solidFill>
              </a:rPr>
              <a:t> </a:t>
            </a:r>
            <a:r>
              <a:rPr lang="de-DE" sz="2000" b="1" dirty="0" err="1" smtClean="0">
                <a:solidFill>
                  <a:srgbClr val="000090"/>
                </a:solidFill>
              </a:rPr>
              <a:t>víra</a:t>
            </a:r>
            <a:r>
              <a:rPr lang="de-DE" sz="2000" b="1" dirty="0" smtClean="0">
                <a:solidFill>
                  <a:srgbClr val="00009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908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9775" y="709306"/>
            <a:ext cx="7662864" cy="5327957"/>
          </a:xfrm>
        </p:spPr>
        <p:txBody>
          <a:bodyPr>
            <a:normAutofit/>
          </a:bodyPr>
          <a:lstStyle/>
          <a:p>
            <a:r>
              <a:rPr lang="de-DE" sz="2800" b="1" dirty="0" err="1" smtClean="0">
                <a:solidFill>
                  <a:schemeClr val="bg1"/>
                </a:solidFill>
              </a:rPr>
              <a:t>Výhody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dotazníku</a:t>
            </a:r>
            <a:endParaRPr lang="de-DE" sz="2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DE" sz="2800" b="1" dirty="0" err="1" smtClean="0">
                <a:solidFill>
                  <a:schemeClr val="bg1"/>
                </a:solidFill>
              </a:rPr>
              <a:t>Lepší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možnost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poznat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klienta</a:t>
            </a:r>
            <a:r>
              <a:rPr lang="de-DE" sz="2800" b="1" dirty="0" smtClean="0">
                <a:solidFill>
                  <a:schemeClr val="bg1"/>
                </a:solidFill>
              </a:rPr>
              <a:t>, </a:t>
            </a:r>
            <a:r>
              <a:rPr lang="de-DE" sz="2800" b="1" dirty="0" err="1" smtClean="0">
                <a:solidFill>
                  <a:schemeClr val="bg1"/>
                </a:solidFill>
              </a:rPr>
              <a:t>mít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k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němu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err="1" smtClean="0">
                <a:solidFill>
                  <a:schemeClr val="bg1"/>
                </a:solidFill>
              </a:rPr>
              <a:t>blíže</a:t>
            </a:r>
            <a:r>
              <a:rPr lang="de-DE" sz="2800" b="1" dirty="0" smtClean="0">
                <a:solidFill>
                  <a:schemeClr val="bg1"/>
                </a:solidFill>
              </a:rPr>
              <a:t> </a:t>
            </a:r>
            <a:r>
              <a:rPr lang="de-DE" sz="2800" b="1" dirty="0" smtClean="0">
                <a:solidFill>
                  <a:srgbClr val="000090"/>
                </a:solidFill>
              </a:rPr>
              <a:t>a </a:t>
            </a:r>
            <a:r>
              <a:rPr lang="de-DE" sz="2800" b="1" dirty="0" err="1" smtClean="0">
                <a:solidFill>
                  <a:srgbClr val="000090"/>
                </a:solidFill>
              </a:rPr>
              <a:t>lépe</a:t>
            </a:r>
            <a:r>
              <a:rPr lang="de-DE" sz="2800" b="1" dirty="0" smtClean="0">
                <a:solidFill>
                  <a:srgbClr val="000090"/>
                </a:solidFill>
              </a:rPr>
              <a:t> ho </a:t>
            </a:r>
            <a:r>
              <a:rPr lang="de-DE" sz="2800" b="1" dirty="0" err="1" smtClean="0">
                <a:solidFill>
                  <a:srgbClr val="000090"/>
                </a:solidFill>
              </a:rPr>
              <a:t>integrovat</a:t>
            </a:r>
            <a:r>
              <a:rPr lang="de-DE" sz="2800" b="1" dirty="0" smtClean="0">
                <a:solidFill>
                  <a:srgbClr val="000090"/>
                </a:solidFill>
              </a:rPr>
              <a:t>.</a:t>
            </a:r>
          </a:p>
          <a:p>
            <a:pPr marL="0" indent="0">
              <a:buNone/>
            </a:pPr>
            <a:r>
              <a:rPr lang="de-DE" sz="2800" b="1" dirty="0" err="1" smtClean="0">
                <a:solidFill>
                  <a:srgbClr val="000090"/>
                </a:solidFill>
              </a:rPr>
              <a:t>Nevýhoda</a:t>
            </a:r>
            <a:r>
              <a:rPr lang="de-DE" sz="2800" b="1" dirty="0" smtClean="0">
                <a:solidFill>
                  <a:srgbClr val="000090"/>
                </a:solidFill>
              </a:rPr>
              <a:t> je </a:t>
            </a:r>
            <a:r>
              <a:rPr lang="de-DE" sz="2800" b="1" dirty="0" err="1" smtClean="0">
                <a:solidFill>
                  <a:srgbClr val="000090"/>
                </a:solidFill>
              </a:rPr>
              <a:t>když</a:t>
            </a:r>
            <a:r>
              <a:rPr lang="de-DE" sz="2800" b="1" dirty="0" smtClean="0">
                <a:solidFill>
                  <a:srgbClr val="000090"/>
                </a:solidFill>
              </a:rPr>
              <a:t> Klient </a:t>
            </a:r>
            <a:r>
              <a:rPr lang="de-DE" sz="2800" b="1" dirty="0" err="1" smtClean="0">
                <a:solidFill>
                  <a:srgbClr val="000090"/>
                </a:solidFill>
              </a:rPr>
              <a:t>má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poručníka</a:t>
            </a:r>
            <a:r>
              <a:rPr lang="de-DE" sz="2800" b="1" dirty="0" smtClean="0">
                <a:solidFill>
                  <a:srgbClr val="000090"/>
                </a:solidFill>
              </a:rPr>
              <a:t> a </a:t>
            </a:r>
            <a:r>
              <a:rPr lang="de-DE" sz="2800" b="1" dirty="0" err="1" smtClean="0">
                <a:solidFill>
                  <a:srgbClr val="000090"/>
                </a:solidFill>
              </a:rPr>
              <a:t>nebo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rodinní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příslušníci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moc</a:t>
            </a:r>
            <a:r>
              <a:rPr lang="de-DE" sz="2800" b="1" dirty="0" smtClean="0">
                <a:solidFill>
                  <a:srgbClr val="000090"/>
                </a:solidFill>
              </a:rPr>
              <a:t> o </a:t>
            </a:r>
            <a:r>
              <a:rPr lang="de-DE" sz="2800" b="1" dirty="0" err="1" smtClean="0">
                <a:solidFill>
                  <a:srgbClr val="000090"/>
                </a:solidFill>
              </a:rPr>
              <a:t>něm</a:t>
            </a:r>
            <a:r>
              <a:rPr lang="de-DE" sz="2800" b="1" dirty="0" smtClean="0">
                <a:solidFill>
                  <a:srgbClr val="000090"/>
                </a:solidFill>
              </a:rPr>
              <a:t> </a:t>
            </a:r>
            <a:r>
              <a:rPr lang="de-DE" sz="2800" b="1" dirty="0" err="1" smtClean="0">
                <a:solidFill>
                  <a:srgbClr val="000090"/>
                </a:solidFill>
              </a:rPr>
              <a:t>neví</a:t>
            </a:r>
            <a:r>
              <a:rPr lang="de-DE" sz="2800" b="1" dirty="0" smtClean="0">
                <a:solidFill>
                  <a:srgbClr val="000090"/>
                </a:solidFill>
              </a:rPr>
              <a:t>. </a:t>
            </a:r>
            <a:endParaRPr lang="de-DE" sz="28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36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3</TotalTime>
  <Words>940</Words>
  <Application>Microsoft Office PowerPoint</Application>
  <PresentationFormat>Předvádění na obrazovce (4:3)</PresentationFormat>
  <Paragraphs>73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Calibri</vt:lpstr>
      <vt:lpstr>Calisto MT</vt:lpstr>
      <vt:lpstr>Wingdings</vt:lpstr>
      <vt:lpstr>Genesis</vt:lpstr>
      <vt:lpstr>Život seniorů v domově</vt:lpstr>
      <vt:lpstr>Prezentace aplikace PowerPoint</vt:lpstr>
      <vt:lpstr>Prezentace aplikace PowerPoint</vt:lpstr>
      <vt:lpstr>Prezentace aplikace PowerPoint</vt:lpstr>
      <vt:lpstr>První pohovor </vt:lpstr>
      <vt:lpstr>Prezentace aplikace PowerPoint</vt:lpstr>
      <vt:lpstr>Druhé setkání</vt:lpstr>
      <vt:lpstr>Prezentace aplikace PowerPoint</vt:lpstr>
      <vt:lpstr>Prezentace aplikace PowerPoint</vt:lpstr>
      <vt:lpstr>Příchod Klienta do zařízení</vt:lpstr>
      <vt:lpstr>Prezentace aplikace PowerPoint</vt:lpstr>
      <vt:lpstr>Odbirokratizování dokumentace </vt:lpstr>
      <vt:lpstr>Prezentace aplikace PowerPoint</vt:lpstr>
      <vt:lpstr>Život Klienta v zařízení </vt:lpstr>
      <vt:lpstr>Další postupný průběh života Klienta v zařízení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seniorů v domově</dc:title>
  <dc:creator>Libuse Petsch</dc:creator>
  <cp:lastModifiedBy>Zdeňka Veselá</cp:lastModifiedBy>
  <cp:revision>17</cp:revision>
  <dcterms:created xsi:type="dcterms:W3CDTF">2017-10-03T14:52:09Z</dcterms:created>
  <dcterms:modified xsi:type="dcterms:W3CDTF">2017-10-19T11:11:57Z</dcterms:modified>
</cp:coreProperties>
</file>