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86" r:id="rId2"/>
    <p:sldId id="268" r:id="rId3"/>
    <p:sldId id="267" r:id="rId4"/>
    <p:sldId id="269" r:id="rId5"/>
    <p:sldId id="276" r:id="rId6"/>
    <p:sldId id="277" r:id="rId7"/>
    <p:sldId id="272" r:id="rId8"/>
    <p:sldId id="271" r:id="rId9"/>
    <p:sldId id="273" r:id="rId10"/>
    <p:sldId id="270" r:id="rId11"/>
    <p:sldId id="285" r:id="rId12"/>
    <p:sldId id="280" r:id="rId13"/>
    <p:sldId id="283" r:id="rId14"/>
    <p:sldId id="27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A1D6-E587-439F-B406-F396DF6E076C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A634C-531D-41E2-8E48-5BE5F52BF8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6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D0F310-1DA7-4572-99FB-7C41A9B312F5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63E93B-DD62-418C-BD9F-959EAA8E1C87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6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67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A4FE7-A5CE-423A-85C9-84A11FE60C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57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58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12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6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25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45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12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8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6967-CF4E-44C1-8BB3-B242656211D1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66DE-86A7-4816-AFAA-2D174DFE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3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.gi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Etický přístup k pacientovi ve VHR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smtClean="0"/>
              <a:t>Hojení rány jakékoliv etiologie vyžaduje vždy správnou diagnostiku  </a:t>
            </a:r>
            <a:r>
              <a:rPr lang="cs-CZ" sz="2000" dirty="0" smtClean="0"/>
              <a:t>(zhodnocení typu rány, její vznik a příčinu, celkový stav pacienta, věk, výživu, krevní zásobení, diabetes, infekce, léky..</a:t>
            </a:r>
            <a:r>
              <a:rPr lang="cs-CZ" sz="2000" dirty="0" err="1" smtClean="0"/>
              <a:t>apod</a:t>
            </a:r>
            <a:r>
              <a:rPr lang="cs-CZ" sz="2000" dirty="0" smtClean="0"/>
              <a:t>)</a:t>
            </a:r>
          </a:p>
          <a:p>
            <a:r>
              <a:rPr lang="cs-CZ" dirty="0" smtClean="0"/>
              <a:t>Z etického hlediska je potřebné uvažovat také nad únosností léčebných metod s ohledem na každého pacienta individuálně</a:t>
            </a:r>
          </a:p>
          <a:p>
            <a:r>
              <a:rPr lang="cs-CZ" dirty="0" smtClean="0"/>
              <a:t>Správné rozhodnutí o způsobu léčby a použitých materiálech VHR může zlepšit kvalitu života či udrží stávající stav </a:t>
            </a:r>
            <a:r>
              <a:rPr lang="cs-CZ" sz="2000" dirty="0" smtClean="0"/>
              <a:t>(sníží se </a:t>
            </a:r>
            <a:r>
              <a:rPr lang="cs-CZ" sz="2000" dirty="0" err="1" smtClean="0"/>
              <a:t>mikrob.zátěž</a:t>
            </a:r>
            <a:r>
              <a:rPr lang="cs-CZ" sz="2000" dirty="0" smtClean="0"/>
              <a:t> – nehrozí sepse), </a:t>
            </a:r>
            <a:r>
              <a:rPr lang="cs-CZ" dirty="0" smtClean="0"/>
              <a:t>zkrátí dobu léčby a poskytne určitý komfort  </a:t>
            </a:r>
            <a:r>
              <a:rPr lang="cs-CZ" sz="2000" dirty="0" smtClean="0"/>
              <a:t>(což má vliv na psychiku, např. méně převazů),</a:t>
            </a:r>
            <a:r>
              <a:rPr lang="cs-CZ" dirty="0" smtClean="0"/>
              <a:t>  je efektivnější a to i po ekonomické stránce </a:t>
            </a:r>
            <a:r>
              <a:rPr lang="cs-CZ" sz="2000" dirty="0" smtClean="0"/>
              <a:t>(snižuje nákladnost léčby) 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96" y="230188"/>
            <a:ext cx="3219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63563" y="452438"/>
            <a:ext cx="11628437" cy="62309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err="1" smtClean="0"/>
              <a:t>Revamil</a:t>
            </a:r>
            <a:endParaRPr lang="cs-CZ" sz="1800" b="1" u="sng" dirty="0" smtClean="0"/>
          </a:p>
          <a:p>
            <a:pPr>
              <a:spcBef>
                <a:spcPts val="0"/>
              </a:spcBef>
            </a:pPr>
            <a:r>
              <a:rPr lang="cs-CZ" sz="1800" dirty="0" smtClean="0"/>
              <a:t>100% sterilní lékařský med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u="sng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Použití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pro ošetření všech typů ran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Účinek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bakteriocidní (redukce silného zápachu)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antimikrobiální (</a:t>
            </a:r>
            <a:r>
              <a:rPr lang="cs-CZ" sz="1800" dirty="0" err="1" smtClean="0"/>
              <a:t>Staphylococcus</a:t>
            </a:r>
            <a:r>
              <a:rPr lang="cs-CZ" sz="1800" dirty="0" smtClean="0"/>
              <a:t> aureus MRSA, </a:t>
            </a:r>
            <a:r>
              <a:rPr lang="cs-CZ" sz="1800" dirty="0" err="1" smtClean="0"/>
              <a:t>Pseudomonasa</a:t>
            </a:r>
            <a:r>
              <a:rPr lang="cs-CZ" sz="1800" dirty="0" smtClean="0"/>
              <a:t>, </a:t>
            </a:r>
            <a:r>
              <a:rPr lang="cs-CZ" sz="1800" dirty="0" err="1" smtClean="0"/>
              <a:t>Enterococcus</a:t>
            </a:r>
            <a:r>
              <a:rPr lang="cs-CZ" sz="1800" dirty="0" smtClean="0"/>
              <a:t> f.)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Vlastnosti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rozložení medu v ráně se aktivuje enzym </a:t>
            </a:r>
            <a:r>
              <a:rPr lang="cs-CZ" sz="1800" dirty="0" err="1" smtClean="0"/>
              <a:t>glukozooxidázy</a:t>
            </a:r>
            <a:r>
              <a:rPr lang="cs-CZ" sz="1800" dirty="0" smtClean="0"/>
              <a:t> a ta vytváří malé množství peroxidu vodíku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Balení</a:t>
            </a:r>
            <a:endParaRPr lang="cs-CZ" sz="1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800" dirty="0" smtClean="0"/>
              <a:t>gel v tubě 18g – </a:t>
            </a:r>
            <a:r>
              <a:rPr lang="cs-CZ" sz="1800" dirty="0" smtClean="0">
                <a:solidFill>
                  <a:srgbClr val="FF0000"/>
                </a:solidFill>
              </a:rPr>
              <a:t>75% ÚHRADA VZP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krytí ( neadherentní mřížka ) – </a:t>
            </a:r>
            <a:r>
              <a:rPr lang="cs-CZ" sz="1800" dirty="0" smtClean="0">
                <a:solidFill>
                  <a:srgbClr val="FF0000"/>
                </a:solidFill>
              </a:rPr>
              <a:t>100% ÚHRADA VZP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40" y="192664"/>
            <a:ext cx="3219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2424114" y="620713"/>
            <a:ext cx="8243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                   </a:t>
            </a: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– </a:t>
            </a: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kompletní </a:t>
            </a: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antidekubitní            systém</a:t>
            </a:r>
            <a:endParaRPr lang="nl-NL" altLang="cs-CZ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11619" name="Picture 3" descr="c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437064"/>
            <a:ext cx="2305050" cy="1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ma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781300"/>
            <a:ext cx="2627313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f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437064"/>
            <a:ext cx="13747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w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157664"/>
            <a:ext cx="255587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279650" y="6092826"/>
            <a:ext cx="985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99"/>
                </a:solidFill>
                <a:latin typeface="Tahoma" panose="020B0604030504040204" pitchFamily="34" charset="0"/>
              </a:rPr>
              <a:t>Matrace</a:t>
            </a:r>
            <a:endParaRPr lang="nl-NL" altLang="cs-CZ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511674" y="6092826"/>
            <a:ext cx="839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>
                <a:solidFill>
                  <a:srgbClr val="000099"/>
                </a:solidFill>
                <a:latin typeface="Tahoma" panose="020B0604030504040204" pitchFamily="34" charset="0"/>
              </a:rPr>
              <a:t>Sedák</a:t>
            </a:r>
            <a:endParaRPr lang="nl-NL" altLang="cs-CZ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6096001" y="6092826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rgbClr val="000099"/>
                </a:solidFill>
                <a:latin typeface="Tahoma" panose="020B0604030504040204" pitchFamily="34" charset="0"/>
              </a:rPr>
              <a:t> Ochrana pat</a:t>
            </a:r>
            <a:endParaRPr lang="nl-NL" altLang="cs-CZ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8183563" y="6092826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rgbClr val="000099"/>
                </a:solidFill>
                <a:latin typeface="Tahoma" panose="020B0604030504040204" pitchFamily="34" charset="0"/>
              </a:rPr>
              <a:t>Podložka pod nohy</a:t>
            </a:r>
            <a:endParaRPr lang="nl-NL" altLang="cs-CZ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279651" y="1412876"/>
            <a:ext cx="777716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2800" b="1">
                <a:solidFill>
                  <a:srgbClr val="CC3300"/>
                </a:solidFill>
                <a:latin typeface="Arial" panose="020B0604020202020204" pitchFamily="34" charset="0"/>
              </a:rPr>
              <a:t>Repose </a:t>
            </a:r>
            <a:r>
              <a:rPr lang="cs-CZ" altLang="cs-CZ" sz="2800" b="1">
                <a:solidFill>
                  <a:srgbClr val="CC3300"/>
                </a:solidFill>
                <a:latin typeface="Arial" panose="020B0604020202020204" pitchFamily="34" charset="0"/>
              </a:rPr>
              <a:t>je vysoce efektivní multifunkční systém, který může být používán pro prevenci </a:t>
            </a:r>
            <a:r>
              <a:rPr lang="en-US" altLang="cs-CZ" sz="2800" b="1">
                <a:solidFill>
                  <a:srgbClr val="CC3300"/>
                </a:solidFill>
                <a:latin typeface="Arial" panose="020B0604020202020204" pitchFamily="34" charset="0"/>
              </a:rPr>
              <a:t>a </a:t>
            </a:r>
            <a:r>
              <a:rPr lang="cs-CZ" altLang="cs-CZ" sz="2800" b="1">
                <a:solidFill>
                  <a:srgbClr val="CC3300"/>
                </a:solidFill>
                <a:latin typeface="Arial" panose="020B0604020202020204" pitchFamily="34" charset="0"/>
              </a:rPr>
              <a:t>léčbu tlakových ulcerací jak ve zdravotnických zařízeních, tak i v domácím prostředí</a:t>
            </a:r>
            <a:endParaRPr lang="en-US" altLang="cs-CZ" sz="28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1" y="430213"/>
            <a:ext cx="48244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1" y="3862388"/>
            <a:ext cx="8424863" cy="2519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000099"/>
              </a:buClr>
            </a:pPr>
            <a:r>
              <a:rPr lang="cs-CZ" altLang="cs-CZ" sz="2000"/>
              <a:t>Pacient leží na </a:t>
            </a:r>
            <a:r>
              <a:rPr lang="de-DE" altLang="cs-CZ" sz="2000"/>
              <a:t>5 cm </a:t>
            </a:r>
            <a:r>
              <a:rPr lang="cs-CZ" altLang="cs-CZ" sz="2000"/>
              <a:t>slabém</a:t>
            </a:r>
            <a:r>
              <a:rPr lang="de-DE" altLang="cs-CZ" sz="2000"/>
              <a:t> </a:t>
            </a:r>
            <a:r>
              <a:rPr lang="cs-CZ" altLang="cs-CZ" sz="2000"/>
              <a:t>vzduchovém lůžku</a:t>
            </a:r>
            <a:r>
              <a:rPr lang="de-DE" altLang="cs-CZ" sz="2000">
                <a:solidFill>
                  <a:srgbClr val="534CB4"/>
                </a:solidFill>
              </a:rPr>
              <a:t> </a:t>
            </a:r>
            <a:r>
              <a:rPr lang="cs-CZ" altLang="cs-CZ" sz="2000">
                <a:solidFill>
                  <a:srgbClr val="534CB4"/>
                </a:solidFill>
              </a:rPr>
              <a:t>bez propadání do matriálu</a:t>
            </a:r>
            <a:r>
              <a:rPr lang="de-DE" altLang="cs-CZ" sz="2000">
                <a:solidFill>
                  <a:srgbClr val="534CB4"/>
                </a:solidFill>
              </a:rPr>
              <a:t>. </a:t>
            </a:r>
            <a:r>
              <a:rPr lang="cs-CZ" altLang="cs-CZ" sz="2000">
                <a:solidFill>
                  <a:srgbClr val="534CB4"/>
                </a:solidFill>
              </a:rPr>
              <a:t>Každý</a:t>
            </a:r>
            <a:r>
              <a:rPr lang="de-DE" altLang="cs-CZ" sz="2000">
                <a:solidFill>
                  <a:srgbClr val="534CB4"/>
                </a:solidFill>
              </a:rPr>
              <a:t> cm² </a:t>
            </a:r>
            <a:r>
              <a:rPr lang="cs-CZ" altLang="cs-CZ" sz="2000">
                <a:solidFill>
                  <a:srgbClr val="534CB4"/>
                </a:solidFill>
              </a:rPr>
              <a:t>rovnoměrně rozkládá váhu těla;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</a:pPr>
            <a:r>
              <a:rPr lang="cs-CZ" altLang="cs-CZ" sz="2000">
                <a:solidFill>
                  <a:srgbClr val="534CB4"/>
                </a:solidFill>
              </a:rPr>
              <a:t>Pac</a:t>
            </a:r>
            <a:r>
              <a:rPr lang="de-DE" altLang="cs-CZ" sz="2000">
                <a:solidFill>
                  <a:srgbClr val="534CB4"/>
                </a:solidFill>
              </a:rPr>
              <a:t>ien</a:t>
            </a:r>
            <a:r>
              <a:rPr lang="cs-CZ" altLang="cs-CZ" sz="2000">
                <a:solidFill>
                  <a:srgbClr val="534CB4"/>
                </a:solidFill>
              </a:rPr>
              <a:t>t</a:t>
            </a:r>
            <a:r>
              <a:rPr lang="de-DE" altLang="cs-CZ" sz="2000">
                <a:solidFill>
                  <a:srgbClr val="534CB4"/>
                </a:solidFill>
              </a:rPr>
              <a:t> „</a:t>
            </a:r>
            <a:r>
              <a:rPr lang="cs-CZ" altLang="cs-CZ" sz="2000">
                <a:solidFill>
                  <a:srgbClr val="534CB4"/>
                </a:solidFill>
              </a:rPr>
              <a:t>pociťuje</a:t>
            </a:r>
            <a:r>
              <a:rPr lang="de-DE" altLang="cs-CZ" sz="2000">
                <a:solidFill>
                  <a:srgbClr val="534CB4"/>
                </a:solidFill>
              </a:rPr>
              <a:t>“ </a:t>
            </a:r>
            <a:r>
              <a:rPr lang="de-DE" altLang="cs-CZ" sz="2000"/>
              <a:t>permanent</a:t>
            </a:r>
            <a:r>
              <a:rPr lang="cs-CZ" altLang="cs-CZ" sz="2000"/>
              <a:t>ně nejnižší možnost otlaku</a:t>
            </a:r>
            <a:r>
              <a:rPr lang="de-DE" altLang="cs-CZ" sz="2000">
                <a:solidFill>
                  <a:srgbClr val="534CB4"/>
                </a:solidFill>
              </a:rPr>
              <a:t>, </a:t>
            </a:r>
            <a:r>
              <a:rPr lang="cs-CZ" altLang="cs-CZ" sz="2000">
                <a:solidFill>
                  <a:srgbClr val="534CB4"/>
                </a:solidFill>
              </a:rPr>
              <a:t>nejvyšší bodu otlaku jsou okamžitě neutralizovány</a:t>
            </a:r>
            <a:r>
              <a:rPr lang="de-DE" altLang="cs-CZ" sz="2000">
                <a:solidFill>
                  <a:srgbClr val="534CB4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</a:pPr>
            <a:r>
              <a:rPr lang="de-DE" altLang="cs-CZ" sz="2000"/>
              <a:t>Neutrali</a:t>
            </a:r>
            <a:r>
              <a:rPr lang="cs-CZ" altLang="cs-CZ" sz="2000"/>
              <a:t>zace</a:t>
            </a:r>
            <a:r>
              <a:rPr lang="de-DE" altLang="cs-CZ" sz="2000"/>
              <a:t> </a:t>
            </a:r>
            <a:r>
              <a:rPr lang="cs-CZ" altLang="cs-CZ" sz="2000"/>
              <a:t>střihového efektu</a:t>
            </a:r>
            <a:r>
              <a:rPr lang="de-DE" altLang="cs-CZ" sz="2000">
                <a:solidFill>
                  <a:srgbClr val="534CB4"/>
                </a:solidFill>
              </a:rPr>
              <a:t>, </a:t>
            </a:r>
            <a:r>
              <a:rPr lang="cs-CZ" altLang="cs-CZ" sz="2000">
                <a:solidFill>
                  <a:srgbClr val="534CB4"/>
                </a:solidFill>
              </a:rPr>
              <a:t>protože zde neexistuje horizontální síla na tkáň</a:t>
            </a:r>
            <a:r>
              <a:rPr lang="de-DE" altLang="cs-CZ" sz="2000">
                <a:solidFill>
                  <a:srgbClr val="534CB4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</a:pPr>
            <a:r>
              <a:rPr lang="de-DE" altLang="cs-CZ" sz="2000"/>
              <a:t>Repose </a:t>
            </a:r>
            <a:r>
              <a:rPr lang="cs-CZ" altLang="cs-CZ" sz="2000"/>
              <a:t>je auto</a:t>
            </a:r>
            <a:r>
              <a:rPr lang="de-DE" altLang="cs-CZ" sz="2000"/>
              <a:t>-dynamic</a:t>
            </a:r>
            <a:r>
              <a:rPr lang="cs-CZ" altLang="cs-CZ" sz="2000"/>
              <a:t>ký, </a:t>
            </a:r>
            <a:r>
              <a:rPr lang="cs-CZ" altLang="cs-CZ" sz="2000">
                <a:solidFill>
                  <a:srgbClr val="534CB4"/>
                </a:solidFill>
              </a:rPr>
              <a:t>protože</a:t>
            </a:r>
            <a:r>
              <a:rPr lang="de-DE" altLang="cs-CZ" sz="2000">
                <a:solidFill>
                  <a:srgbClr val="534CB4"/>
                </a:solidFill>
              </a:rPr>
              <a:t> </a:t>
            </a:r>
            <a:r>
              <a:rPr lang="de-DE" altLang="cs-CZ" sz="2000"/>
              <a:t>n</a:t>
            </a:r>
            <a:r>
              <a:rPr lang="cs-CZ" altLang="cs-CZ" sz="2000"/>
              <a:t>emá paměť! </a:t>
            </a:r>
            <a:r>
              <a:rPr lang="cs-CZ" altLang="cs-CZ" sz="2000">
                <a:solidFill>
                  <a:srgbClr val="534CB4"/>
                </a:solidFill>
              </a:rPr>
              <a:t>A to díky vysoce elastickému polyuretanu.</a:t>
            </a:r>
            <a:r>
              <a:rPr lang="de-DE" altLang="cs-CZ" sz="2000">
                <a:solidFill>
                  <a:srgbClr val="534CB4"/>
                </a:solidFill>
              </a:rPr>
              <a:t> </a:t>
            </a:r>
            <a:r>
              <a:rPr lang="cs-CZ" altLang="cs-CZ" sz="2000">
                <a:solidFill>
                  <a:srgbClr val="534CB4"/>
                </a:solidFill>
              </a:rPr>
              <a:t>Okamžitě se přizpůsobuje pozici pacienta</a:t>
            </a:r>
            <a:r>
              <a:rPr lang="de-DE" altLang="cs-CZ" sz="2000">
                <a:solidFill>
                  <a:srgbClr val="534CB4"/>
                </a:solidFill>
              </a:rPr>
              <a:t>;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74825" y="1196975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cs-CZ" sz="2400">
                <a:solidFill>
                  <a:srgbClr val="000099"/>
                </a:solidFill>
              </a:rPr>
              <a:t>Maxim</a:t>
            </a:r>
            <a:r>
              <a:rPr lang="cs-CZ" altLang="cs-CZ" sz="2400">
                <a:solidFill>
                  <a:srgbClr val="000099"/>
                </a:solidFill>
              </a:rPr>
              <a:t>ální kontakt s povrchem, permanentně co nejnižší tlak</a:t>
            </a:r>
            <a:endParaRPr lang="de-DE" altLang="cs-CZ" sz="2400">
              <a:solidFill>
                <a:srgbClr val="000099"/>
              </a:solidFill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9151" y="1997075"/>
          <a:ext cx="5548313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-foto" r:id="rId4" imgW="22495238" imgH="6392167" progId="MSPhotoEd.3">
                  <p:embed/>
                </p:oleObj>
              </mc:Choice>
              <mc:Fallback>
                <p:oleObj name="Photo Editor-foto" r:id="rId4" imgW="22495238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1997075"/>
                        <a:ext cx="5548313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19289" y="476250"/>
            <a:ext cx="799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 smtClean="0">
                <a:solidFill>
                  <a:srgbClr val="000099"/>
                </a:solidFill>
              </a:rPr>
              <a:t>Jak                         </a:t>
            </a:r>
            <a:r>
              <a:rPr lang="de-DE" altLang="cs-CZ" sz="3600" b="1" dirty="0" smtClean="0">
                <a:solidFill>
                  <a:srgbClr val="000099"/>
                </a:solidFill>
              </a:rPr>
              <a:t> </a:t>
            </a:r>
            <a:r>
              <a:rPr lang="cs-CZ" altLang="cs-CZ" sz="3600" b="1" dirty="0" smtClean="0">
                <a:solidFill>
                  <a:srgbClr val="000099"/>
                </a:solidFill>
              </a:rPr>
              <a:t>pracuje</a:t>
            </a:r>
            <a:r>
              <a:rPr lang="de-DE" altLang="cs-CZ" sz="3600" b="1" dirty="0">
                <a:solidFill>
                  <a:srgbClr val="000099"/>
                </a:solidFill>
              </a:rPr>
              <a:t>?</a:t>
            </a:r>
            <a:endParaRPr lang="de-DE" altLang="cs-CZ" sz="2400" b="1" dirty="0">
              <a:solidFill>
                <a:srgbClr val="000099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3" y="431799"/>
            <a:ext cx="3190010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2" y="182274"/>
            <a:ext cx="2916354" cy="8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9" y="620713"/>
            <a:ext cx="6448425" cy="49371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100">
                <a:solidFill>
                  <a:srgbClr val="000099"/>
                </a:solidFill>
              </a:rPr>
              <a:t>R</a:t>
            </a:r>
            <a:r>
              <a:rPr lang="de-DE" altLang="cs-CZ" sz="4100">
                <a:solidFill>
                  <a:srgbClr val="000099"/>
                </a:solidFill>
              </a:rPr>
              <a:t>edu</a:t>
            </a:r>
            <a:r>
              <a:rPr lang="cs-CZ" altLang="cs-CZ" sz="4100">
                <a:solidFill>
                  <a:srgbClr val="000099"/>
                </a:solidFill>
              </a:rPr>
              <a:t>kce tlaku</a:t>
            </a:r>
            <a:r>
              <a:rPr lang="de-DE" altLang="cs-CZ" sz="4100">
                <a:solidFill>
                  <a:srgbClr val="000099"/>
                </a:solidFill>
              </a:rPr>
              <a:t> - M</a:t>
            </a:r>
            <a:r>
              <a:rPr lang="cs-CZ" altLang="cs-CZ" sz="4100">
                <a:solidFill>
                  <a:srgbClr val="000099"/>
                </a:solidFill>
              </a:rPr>
              <a:t>ATRACE</a:t>
            </a:r>
            <a:endParaRPr lang="nl-NL" altLang="cs-CZ" sz="4100">
              <a:solidFill>
                <a:srgbClr val="000099"/>
              </a:solidFill>
            </a:endParaRPr>
          </a:p>
        </p:txBody>
      </p:sp>
      <p:grpSp>
        <p:nvGrpSpPr>
          <p:cNvPr id="3084" name="Group 3"/>
          <p:cNvGrpSpPr>
            <a:grpSpLocks/>
          </p:cNvGrpSpPr>
          <p:nvPr/>
        </p:nvGrpSpPr>
        <p:grpSpPr bwMode="auto">
          <a:xfrm>
            <a:off x="1774826" y="1844675"/>
            <a:ext cx="8620125" cy="3200400"/>
            <a:chOff x="204" y="1412"/>
            <a:chExt cx="5430" cy="2016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204" y="1412"/>
            <a:ext cx="5430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Photo Editor-foto" r:id="rId4" imgW="3952381" imgH="1419048" progId="MSPhotoEd.3">
                    <p:embed/>
                  </p:oleObj>
                </mc:Choice>
                <mc:Fallback>
                  <p:oleObj name="Photo Editor-foto" r:id="rId4" imgW="3952381" imgH="1419048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1412"/>
                          <a:ext cx="5430" cy="2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1831" y="1483"/>
            <a:ext cx="2325" cy="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Photo Editor-foto" r:id="rId6" imgW="3715269" imgH="1724266" progId="MSPhotoEd.3">
                    <p:embed/>
                  </p:oleObj>
                </mc:Choice>
                <mc:Fallback>
                  <p:oleObj name="Photo Editor-foto" r:id="rId6" imgW="3715269" imgH="1724266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1" y="1483"/>
                          <a:ext cx="2325" cy="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6"/>
            <p:cNvGraphicFramePr>
              <a:graphicFrameLocks noChangeAspect="1"/>
            </p:cNvGraphicFramePr>
            <p:nvPr/>
          </p:nvGraphicFramePr>
          <p:xfrm>
            <a:off x="4292" y="1468"/>
            <a:ext cx="1009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Photo Editor-foto" r:id="rId8" imgW="1628571" imgH="714286" progId="MSPhotoEd.3">
                    <p:embed/>
                  </p:oleObj>
                </mc:Choice>
                <mc:Fallback>
                  <p:oleObj name="Photo Editor-foto" r:id="rId8" imgW="1628571" imgH="714286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" y="1468"/>
                          <a:ext cx="1009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7"/>
            <p:cNvGraphicFramePr>
              <a:graphicFrameLocks noChangeAspect="1"/>
            </p:cNvGraphicFramePr>
            <p:nvPr/>
          </p:nvGraphicFramePr>
          <p:xfrm>
            <a:off x="4285" y="2060"/>
            <a:ext cx="1030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Photo Editor-foto" r:id="rId10" imgW="1771429" imgH="1000000" progId="MSPhotoEd.3">
                    <p:embed/>
                  </p:oleObj>
                </mc:Choice>
                <mc:Fallback>
                  <p:oleObj name="Photo Editor-foto" r:id="rId10" imgW="1771429" imgH="1000000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" y="2060"/>
                          <a:ext cx="1030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8"/>
            <p:cNvGraphicFramePr>
              <a:graphicFrameLocks noChangeAspect="1"/>
            </p:cNvGraphicFramePr>
            <p:nvPr/>
          </p:nvGraphicFramePr>
          <p:xfrm>
            <a:off x="1869" y="3040"/>
            <a:ext cx="2199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Photo Editor-foto" r:id="rId12" imgW="3780952" imgH="657317" progId="MSPhotoEd.3">
                    <p:embed/>
                  </p:oleObj>
                </mc:Choice>
                <mc:Fallback>
                  <p:oleObj name="Photo Editor-foto" r:id="rId12" imgW="3780952" imgH="657317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3040"/>
                          <a:ext cx="2199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Text Box 9"/>
            <p:cNvSpPr txBox="1">
              <a:spLocks noChangeArrowheads="1"/>
            </p:cNvSpPr>
            <p:nvPr/>
          </p:nvSpPr>
          <p:spPr bwMode="auto">
            <a:xfrm>
              <a:off x="316" y="2788"/>
              <a:ext cx="1342" cy="23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de-DE" altLang="cs-CZ" b="1">
                  <a:solidFill>
                    <a:srgbClr val="000000"/>
                  </a:solidFill>
                  <a:latin typeface="Tahoma" panose="020B0604030504040204" pitchFamily="34" charset="0"/>
                </a:rPr>
                <a:t>H</a:t>
              </a:r>
              <a:r>
                <a:rPr lang="cs-CZ" altLang="cs-CZ" b="1">
                  <a:solidFill>
                    <a:srgbClr val="000000"/>
                  </a:solidFill>
                  <a:latin typeface="Tahoma" panose="020B0604030504040204" pitchFamily="34" charset="0"/>
                </a:rPr>
                <a:t>LAVA</a:t>
              </a:r>
              <a:r>
                <a:rPr lang="nl-NL" altLang="cs-CZ" b="1">
                  <a:solidFill>
                    <a:srgbClr val="000000"/>
                  </a:solidFill>
                  <a:latin typeface="Tahoma" panose="020B0604030504040204" pitchFamily="34" charset="0"/>
                </a:rPr>
                <a:t>: - 49%</a:t>
              </a:r>
              <a:endParaRPr lang="nl-NL" altLang="cs-CZ" b="1">
                <a:latin typeface="Tahoma" panose="020B0604030504040204" pitchFamily="34" charset="0"/>
              </a:endParaRPr>
            </a:p>
          </p:txBody>
        </p:sp>
        <p:sp>
          <p:nvSpPr>
            <p:cNvPr id="3086" name="Text Box 10"/>
            <p:cNvSpPr txBox="1">
              <a:spLocks noChangeArrowheads="1"/>
            </p:cNvSpPr>
            <p:nvPr/>
          </p:nvSpPr>
          <p:spPr bwMode="auto">
            <a:xfrm>
              <a:off x="1999" y="2788"/>
              <a:ext cx="1880" cy="23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ahoma" panose="020B0604030504040204" pitchFamily="34" charset="0"/>
                </a:rPr>
                <a:t>HÝŽDĚ</a:t>
              </a:r>
              <a:r>
                <a:rPr lang="nl-NL" altLang="cs-CZ" b="1">
                  <a:solidFill>
                    <a:srgbClr val="000000"/>
                  </a:solidFill>
                  <a:latin typeface="Tahoma" panose="020B0604030504040204" pitchFamily="34" charset="0"/>
                </a:rPr>
                <a:t>: - 35%</a:t>
              </a:r>
              <a:endParaRPr lang="nl-NL" altLang="cs-CZ" b="1">
                <a:latin typeface="Tahoma" panose="020B0604030504040204" pitchFamily="34" charset="0"/>
              </a:endParaRPr>
            </a:p>
          </p:txBody>
        </p:sp>
        <p:sp>
          <p:nvSpPr>
            <p:cNvPr id="3087" name="Text Box 11"/>
            <p:cNvSpPr txBox="1">
              <a:spLocks noChangeArrowheads="1"/>
            </p:cNvSpPr>
            <p:nvPr/>
          </p:nvSpPr>
          <p:spPr bwMode="auto">
            <a:xfrm>
              <a:off x="4259" y="2780"/>
              <a:ext cx="1165" cy="23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b="1">
                  <a:solidFill>
                    <a:srgbClr val="000000"/>
                  </a:solidFill>
                  <a:latin typeface="Tahoma" panose="020B0604030504040204" pitchFamily="34" charset="0"/>
                </a:rPr>
                <a:t>PATY</a:t>
              </a:r>
              <a:r>
                <a:rPr lang="nl-NL" altLang="cs-CZ" b="1">
                  <a:solidFill>
                    <a:srgbClr val="000000"/>
                  </a:solidFill>
                  <a:latin typeface="Tahoma" panose="020B0604030504040204" pitchFamily="34" charset="0"/>
                </a:rPr>
                <a:t>: - 42%</a:t>
              </a:r>
              <a:endParaRPr lang="nl-NL" altLang="cs-CZ" b="1">
                <a:latin typeface="Tahoma" panose="020B0604030504040204" pitchFamily="34" charset="0"/>
              </a:endParaRPr>
            </a:p>
          </p:txBody>
        </p:sp>
        <p:graphicFrame>
          <p:nvGraphicFramePr>
            <p:cNvPr id="3079" name="Object 12"/>
            <p:cNvGraphicFramePr>
              <a:graphicFrameLocks noChangeAspect="1"/>
            </p:cNvGraphicFramePr>
            <p:nvPr/>
          </p:nvGraphicFramePr>
          <p:xfrm>
            <a:off x="296" y="1552"/>
            <a:ext cx="1416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Photo Editor-foto" r:id="rId14" imgW="2333333" imgH="1647619" progId="MSPhotoEd.3">
                    <p:embed/>
                  </p:oleObj>
                </mc:Choice>
                <mc:Fallback>
                  <p:oleObj name="Photo Editor-foto" r:id="rId14" imgW="2333333" imgH="1647619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" y="1552"/>
                          <a:ext cx="1416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Text Box 13"/>
            <p:cNvSpPr txBox="1">
              <a:spLocks noChangeArrowheads="1"/>
            </p:cNvSpPr>
            <p:nvPr/>
          </p:nvSpPr>
          <p:spPr bwMode="auto">
            <a:xfrm>
              <a:off x="2184" y="2628"/>
              <a:ext cx="4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000" b="1">
                  <a:solidFill>
                    <a:srgbClr val="969696"/>
                  </a:solidFill>
                  <a:latin typeface="Tahoma" panose="020B0604030504040204" pitchFamily="34" charset="0"/>
                </a:rPr>
                <a:t>BEZ</a:t>
              </a:r>
              <a:endParaRPr lang="de-DE" altLang="cs-CZ" sz="1000" b="1">
                <a:solidFill>
                  <a:srgbClr val="969696"/>
                </a:solidFill>
                <a:latin typeface="Tahoma" panose="020B0604030504040204" pitchFamily="34" charset="0"/>
              </a:endParaRPr>
            </a:p>
          </p:txBody>
        </p:sp>
        <p:graphicFrame>
          <p:nvGraphicFramePr>
            <p:cNvPr id="3080" name="Object 14"/>
            <p:cNvGraphicFramePr>
              <a:graphicFrameLocks noChangeAspect="1"/>
            </p:cNvGraphicFramePr>
            <p:nvPr/>
          </p:nvGraphicFramePr>
          <p:xfrm>
            <a:off x="1071" y="2599"/>
            <a:ext cx="628" cy="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Photo Editor-foto" r:id="rId16" imgW="5630061" imgH="1066667" progId="MSPhotoEd.3">
                    <p:embed/>
                  </p:oleObj>
                </mc:Choice>
                <mc:Fallback>
                  <p:oleObj name="Photo Editor-foto" r:id="rId16" imgW="5630061" imgH="1066667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" y="2599"/>
                          <a:ext cx="628" cy="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5"/>
            <p:cNvGraphicFramePr>
              <a:graphicFrameLocks noChangeAspect="1"/>
            </p:cNvGraphicFramePr>
            <p:nvPr/>
          </p:nvGraphicFramePr>
          <p:xfrm>
            <a:off x="3279" y="2623"/>
            <a:ext cx="628" cy="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Photo Editor-foto" r:id="rId18" imgW="5630061" imgH="1066667" progId="MSPhotoEd.3">
                    <p:embed/>
                  </p:oleObj>
                </mc:Choice>
                <mc:Fallback>
                  <p:oleObj name="Photo Editor-foto" r:id="rId18" imgW="5630061" imgH="1066667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9" y="2623"/>
                          <a:ext cx="628" cy="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6"/>
            <p:cNvGraphicFramePr>
              <a:graphicFrameLocks noChangeAspect="1"/>
            </p:cNvGraphicFramePr>
            <p:nvPr/>
          </p:nvGraphicFramePr>
          <p:xfrm>
            <a:off x="4467" y="2607"/>
            <a:ext cx="628" cy="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Photo Editor-foto" r:id="rId19" imgW="5630061" imgH="1066667" progId="MSPhotoEd.3">
                    <p:embed/>
                  </p:oleObj>
                </mc:Choice>
                <mc:Fallback>
                  <p:oleObj name="Photo Editor-foto" r:id="rId19" imgW="5630061" imgH="1066667" progId="MSPhotoEd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7" y="2607"/>
                          <a:ext cx="628" cy="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1794" y="1528"/>
              <a:ext cx="0" cy="12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4180" y="1528"/>
              <a:ext cx="0" cy="12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434" y="2592"/>
              <a:ext cx="4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000" b="1">
                  <a:solidFill>
                    <a:srgbClr val="969696"/>
                  </a:solidFill>
                  <a:latin typeface="Tahoma" panose="020B0604030504040204" pitchFamily="34" charset="0"/>
                </a:rPr>
                <a:t>BEZ</a:t>
              </a:r>
              <a:endParaRPr lang="de-DE" altLang="cs-CZ" sz="1000" b="1">
                <a:solidFill>
                  <a:srgbClr val="969696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4588" y="1968"/>
              <a:ext cx="4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000" b="1">
                  <a:solidFill>
                    <a:srgbClr val="969696"/>
                  </a:solidFill>
                  <a:latin typeface="Tahoma" panose="020B0604030504040204" pitchFamily="34" charset="0"/>
                </a:rPr>
                <a:t>BEZ</a:t>
              </a:r>
              <a:endParaRPr lang="de-DE" altLang="cs-CZ" sz="1000" b="1">
                <a:solidFill>
                  <a:srgbClr val="969696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7" y="182274"/>
            <a:ext cx="3186519" cy="8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subTitle" idx="4294967295"/>
          </p:nvPr>
        </p:nvSpPr>
        <p:spPr>
          <a:xfrm>
            <a:off x="1498862" y="1028701"/>
            <a:ext cx="8972550" cy="623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000" dirty="0" smtClean="0"/>
              <a:t>DĚKUJI ZA VAŠI POZORNOST </a:t>
            </a:r>
            <a:r>
              <a:rPr lang="cs-CZ" sz="4000" dirty="0" smtClean="0">
                <a:sym typeface="Wingdings" panose="05000000000000000000" pitchFamily="2" charset="2"/>
              </a:rPr>
              <a:t></a:t>
            </a:r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7" y="182274"/>
            <a:ext cx="3186519" cy="8464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5" y="3335481"/>
            <a:ext cx="3996548" cy="289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3335481"/>
            <a:ext cx="4208319" cy="2895257"/>
          </a:xfrm>
          <a:prstGeom prst="rect">
            <a:avLst/>
          </a:prstGeom>
        </p:spPr>
      </p:pic>
      <p:pic>
        <p:nvPicPr>
          <p:cNvPr id="8" name="Zástupný symbol pro obsah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35" y="1735283"/>
            <a:ext cx="3755803" cy="14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37968" y="365125"/>
            <a:ext cx="10672587" cy="837599"/>
          </a:xfrm>
        </p:spPr>
        <p:txBody>
          <a:bodyPr/>
          <a:lstStyle/>
          <a:p>
            <a:r>
              <a:rPr lang="cs-CZ" dirty="0" smtClean="0"/>
              <a:t>                         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558636"/>
            <a:ext cx="10417935" cy="506253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Rodinná firma s dvacetiletou působností na českém trhu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Divize </a:t>
            </a:r>
            <a:r>
              <a:rPr lang="cs-CZ" dirty="0" err="1"/>
              <a:t>W</a:t>
            </a:r>
            <a:r>
              <a:rPr lang="cs-CZ" dirty="0" err="1" smtClean="0"/>
              <a:t>ound</a:t>
            </a:r>
            <a:r>
              <a:rPr lang="cs-CZ" dirty="0" smtClean="0"/>
              <a:t> care přináší ucelený sortiment produktů pro vlhké hojení ran</a:t>
            </a:r>
          </a:p>
          <a:p>
            <a:endParaRPr lang="cs-CZ" dirty="0" smtClean="0"/>
          </a:p>
          <a:p>
            <a:r>
              <a:rPr lang="cs-CZ" dirty="0" smtClean="0"/>
              <a:t>Na český trh dovážíme tyto prémiové značky </a:t>
            </a:r>
            <a:r>
              <a:rPr lang="cs-CZ" dirty="0" err="1" smtClean="0"/>
              <a:t>Microdacyn</a:t>
            </a:r>
            <a:r>
              <a:rPr lang="cs-CZ" dirty="0" smtClean="0"/>
              <a:t>, </a:t>
            </a:r>
            <a:r>
              <a:rPr lang="cs-CZ" dirty="0" err="1" smtClean="0"/>
              <a:t>Hcel</a:t>
            </a:r>
            <a:r>
              <a:rPr lang="cs-CZ" dirty="0" smtClean="0"/>
              <a:t>, </a:t>
            </a:r>
            <a:r>
              <a:rPr lang="cs-CZ" dirty="0" err="1" smtClean="0"/>
              <a:t>Revamil</a:t>
            </a:r>
            <a:r>
              <a:rPr lang="cs-CZ" dirty="0" smtClean="0"/>
              <a:t>, </a:t>
            </a:r>
            <a:r>
              <a:rPr lang="cs-CZ" dirty="0" err="1" smtClean="0"/>
              <a:t>Farmactive</a:t>
            </a:r>
            <a:r>
              <a:rPr lang="cs-CZ" dirty="0" smtClean="0"/>
              <a:t> Silver </a:t>
            </a:r>
            <a:r>
              <a:rPr lang="cs-CZ" dirty="0" err="1" smtClean="0"/>
              <a:t>spray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Ú</a:t>
            </a:r>
            <a:r>
              <a:rPr lang="cs-CZ" dirty="0" smtClean="0"/>
              <a:t>zce spolupracujeme s autoritami ve svém oboru (</a:t>
            </a:r>
            <a:r>
              <a:rPr lang="cs-CZ" dirty="0" err="1" smtClean="0"/>
              <a:t>prim.MUDr.Bureš</a:t>
            </a:r>
            <a:r>
              <a:rPr lang="cs-CZ" dirty="0" smtClean="0"/>
              <a:t>, </a:t>
            </a:r>
            <a:r>
              <a:rPr lang="cs-CZ" dirty="0" err="1" smtClean="0"/>
              <a:t>MUDr.Stryja,Ph.D</a:t>
            </a:r>
            <a:r>
              <a:rPr lang="cs-CZ" dirty="0" smtClean="0"/>
              <a:t>., Prof. MUDr. </a:t>
            </a:r>
            <a:r>
              <a:rPr lang="cs-CZ" dirty="0" err="1" smtClean="0"/>
              <a:t>Arenberger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Aktivně reagujeme na potřeby pacientů a trhu a chystáme rozšíření portfolia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o další  produkty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96" y="230188"/>
            <a:ext cx="3219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79" y="1623703"/>
            <a:ext cx="6923711" cy="455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Microdacyn</a:t>
            </a:r>
            <a:r>
              <a:rPr lang="cs-CZ" sz="3200" b="1" dirty="0" smtClean="0"/>
              <a:t>60</a:t>
            </a:r>
            <a:r>
              <a:rPr lang="cs-CZ" sz="5000" b="1" dirty="0" smtClean="0"/>
              <a:t> </a:t>
            </a:r>
            <a:r>
              <a:rPr lang="cs-CZ" sz="5000" b="1" dirty="0" err="1" smtClean="0"/>
              <a:t>Wound</a:t>
            </a:r>
            <a:r>
              <a:rPr lang="cs-CZ" sz="5000" b="1" dirty="0" smtClean="0"/>
              <a:t> Care</a:t>
            </a:r>
            <a:endParaRPr lang="cs-CZ" sz="5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13" y="204323"/>
            <a:ext cx="3219450" cy="9239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79" y="1690688"/>
            <a:ext cx="6923711" cy="455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716049" y="145138"/>
            <a:ext cx="10520362" cy="660895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800" b="1" u="sng" dirty="0" err="1" smtClean="0"/>
              <a:t>Microdacyn</a:t>
            </a:r>
            <a:r>
              <a:rPr lang="cs-CZ" sz="6800" b="1" u="sng" dirty="0" smtClean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err="1" smtClean="0"/>
              <a:t>superoxiodovaný</a:t>
            </a:r>
            <a:r>
              <a:rPr lang="cs-CZ" sz="6800" dirty="0" smtClean="0"/>
              <a:t> roztok a </a:t>
            </a:r>
            <a:r>
              <a:rPr lang="cs-CZ" sz="6800" dirty="0" err="1" smtClean="0"/>
              <a:t>hydrogel</a:t>
            </a:r>
            <a:endParaRPr lang="cs-CZ" sz="6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/>
              <a:t>b</a:t>
            </a:r>
            <a:r>
              <a:rPr lang="cs-CZ" sz="6800" dirty="0" smtClean="0"/>
              <a:t>iologicky aktivní léčba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/>
              <a:t>z</a:t>
            </a:r>
            <a:r>
              <a:rPr lang="cs-CZ" sz="6800" dirty="0" smtClean="0"/>
              <a:t>dravotnický prostředek </a:t>
            </a:r>
            <a:r>
              <a:rPr lang="cs-CZ" sz="6800" dirty="0" err="1" smtClean="0"/>
              <a:t>IIb</a:t>
            </a:r>
            <a:r>
              <a:rPr lang="cs-CZ" sz="6800" dirty="0" smtClean="0"/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800" dirty="0" smtClean="0"/>
              <a:t>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800" b="1" u="sng" dirty="0" smtClean="0"/>
              <a:t>Použití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všechny druhy ran – akutní, chronické, infikované a popáleniny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6800" b="1" u="sng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800" b="1" u="sng" dirty="0" smtClean="0"/>
              <a:t>Účinek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snižuje mikrobiální zátěž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zabraňuje infekcím, je protizánětlivý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podporuje hojení rány a urychluje proces granulace a epitelizace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významně eliminuje zápach a tvorbu </a:t>
            </a:r>
            <a:r>
              <a:rPr lang="cs-CZ" sz="6800" dirty="0" err="1" smtClean="0"/>
              <a:t>biofilmu</a:t>
            </a:r>
            <a:endParaRPr lang="cs-CZ" sz="6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6800" b="1" u="sng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800" b="1" u="sng" dirty="0" smtClean="0"/>
              <a:t>Vlastnosti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bezpečný, netoxický, nedráždivý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err="1" smtClean="0"/>
              <a:t>ph</a:t>
            </a:r>
            <a:r>
              <a:rPr lang="cs-CZ" sz="6800" dirty="0" smtClean="0"/>
              <a:t> neutrální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nerezistentní,  bakteriocidní, </a:t>
            </a:r>
            <a:r>
              <a:rPr lang="cs-CZ" sz="6800" dirty="0" err="1" smtClean="0"/>
              <a:t>virocidní</a:t>
            </a:r>
            <a:r>
              <a:rPr lang="cs-CZ" sz="6800" dirty="0" smtClean="0"/>
              <a:t> a fungicidní (</a:t>
            </a:r>
            <a:r>
              <a:rPr lang="cs-CZ" sz="6800" dirty="0" err="1" smtClean="0"/>
              <a:t>MRSA,E.Coli,Cand.Albic</a:t>
            </a:r>
            <a:r>
              <a:rPr lang="cs-CZ" sz="6800" dirty="0" smtClean="0"/>
              <a:t>, </a:t>
            </a:r>
            <a:r>
              <a:rPr lang="cs-CZ" sz="6800" dirty="0" err="1" smtClean="0"/>
              <a:t>Pseudomonasa</a:t>
            </a:r>
            <a:r>
              <a:rPr lang="cs-CZ" sz="6800" dirty="0" smtClean="0"/>
              <a:t>, </a:t>
            </a:r>
            <a:r>
              <a:rPr lang="cs-CZ" sz="6800" dirty="0" err="1" smtClean="0"/>
              <a:t>Stafilococus</a:t>
            </a:r>
            <a:r>
              <a:rPr lang="cs-CZ" sz="6800" dirty="0" smtClean="0"/>
              <a:t>) 30 sec.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neporušuje DNA buněk a nezabíjí živé buňky pouze patogeny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6800" b="1" u="sng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800" b="1" u="sng" dirty="0" smtClean="0"/>
              <a:t>Balení</a:t>
            </a:r>
            <a:r>
              <a:rPr lang="cs-CZ" sz="6800" u="sng" dirty="0" smtClean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5 l,   990ml (+infuzní set)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smtClean="0"/>
              <a:t>500ml, 250 ml sprej – </a:t>
            </a:r>
            <a:r>
              <a:rPr lang="cs-CZ" sz="6800" b="1" dirty="0" smtClean="0">
                <a:solidFill>
                  <a:srgbClr val="FF0000"/>
                </a:solidFill>
              </a:rPr>
              <a:t>75% ÚHRADA VZP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6800" dirty="0" err="1" smtClean="0"/>
              <a:t>Hydrogel</a:t>
            </a:r>
            <a:r>
              <a:rPr lang="cs-CZ" sz="6800" dirty="0" smtClean="0"/>
              <a:t> sprej 250g  a  120g - </a:t>
            </a:r>
            <a:r>
              <a:rPr lang="cs-CZ" sz="6800" b="1" dirty="0" smtClean="0">
                <a:solidFill>
                  <a:srgbClr val="FF0000"/>
                </a:solidFill>
              </a:rPr>
              <a:t>75% ÚHRADA VZP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22" y="228265"/>
            <a:ext cx="3219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FARMACTIVE SILVER SPRAY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280626"/>
            <a:ext cx="3219450" cy="923925"/>
          </a:xfrm>
        </p:spPr>
      </p:pic>
      <p:pic>
        <p:nvPicPr>
          <p:cNvPr id="1026" name="Picture 2" descr="stažený soubor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92" y="2219252"/>
            <a:ext cx="2306782" cy="356408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74634" y="270164"/>
            <a:ext cx="10752137" cy="61489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0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err="1" smtClean="0"/>
              <a:t>Farmactive</a:t>
            </a:r>
            <a:endParaRPr lang="cs-CZ" sz="1800" b="1" u="sng" dirty="0" smtClean="0"/>
          </a:p>
          <a:p>
            <a:pPr>
              <a:spcBef>
                <a:spcPts val="0"/>
              </a:spcBef>
            </a:pPr>
            <a:r>
              <a:rPr lang="cs-CZ" sz="1800" dirty="0" smtClean="0"/>
              <a:t>sprej s koloidním stříbrem a kyselinou </a:t>
            </a:r>
            <a:r>
              <a:rPr lang="cs-CZ" sz="1800" dirty="0" err="1" smtClean="0"/>
              <a:t>hyaluronovou</a:t>
            </a:r>
            <a:endParaRPr lang="cs-CZ" sz="18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Použití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na dekubity, bércové vředy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na inkontinentní vyrážky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k ošetření neinfikovaných ran a kožních lézí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na pooperační rány 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d</a:t>
            </a:r>
            <a:r>
              <a:rPr lang="cs-CZ" sz="1800" dirty="0" smtClean="0"/>
              <a:t>robné popáleniny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Vlastnosti  </a:t>
            </a:r>
            <a:endParaRPr lang="cs-CZ" sz="1800" dirty="0" smtClean="0"/>
          </a:p>
          <a:p>
            <a:pPr>
              <a:spcBef>
                <a:spcPts val="0"/>
              </a:spcBef>
            </a:pPr>
            <a:r>
              <a:rPr lang="cs-CZ" sz="1800" dirty="0" smtClean="0"/>
              <a:t>Stříbro je antibakteriální – prevence mikrobiální kontaminace, </a:t>
            </a:r>
          </a:p>
          <a:p>
            <a:pPr>
              <a:spcBef>
                <a:spcPts val="0"/>
              </a:spcBef>
            </a:pPr>
            <a:r>
              <a:rPr lang="cs-CZ" sz="1800" dirty="0" err="1" smtClean="0"/>
              <a:t>Kys.hyaluronová</a:t>
            </a:r>
            <a:r>
              <a:rPr lang="cs-CZ" sz="1800" dirty="0" smtClean="0"/>
              <a:t>  váže vodu a tím zvlhčuje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Účinek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antibakteriální a zvlhčující stimulace hojení, reguluje </a:t>
            </a:r>
            <a:r>
              <a:rPr lang="cs-CZ" sz="1800" dirty="0" err="1" smtClean="0"/>
              <a:t>exudát</a:t>
            </a:r>
            <a:endParaRPr lang="cs-CZ" sz="18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u="sng" dirty="0" smtClean="0"/>
              <a:t>Balení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125 ml</a:t>
            </a:r>
            <a:endParaRPr lang="cs-CZ" sz="1800" dirty="0"/>
          </a:p>
          <a:p>
            <a:pPr>
              <a:spcBef>
                <a:spcPts val="0"/>
              </a:spcBef>
            </a:pPr>
            <a:endParaRPr lang="cs-CZ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75% ÚHRADA VZP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5" y="270164"/>
            <a:ext cx="3219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b="1" dirty="0" err="1" smtClean="0">
                <a:solidFill>
                  <a:srgbClr val="FF0000"/>
                </a:solidFill>
              </a:rPr>
              <a:t>Hcel®NaT</a:t>
            </a:r>
            <a:r>
              <a:rPr lang="cs-CZ" sz="8000" b="1" dirty="0">
                <a:solidFill>
                  <a:srgbClr val="FF0000"/>
                </a:solidFill>
              </a:rPr>
              <a:t> </a:t>
            </a:r>
            <a:r>
              <a:rPr lang="cs-CZ" sz="8000" b="1" dirty="0" smtClean="0"/>
              <a:t>  </a:t>
            </a:r>
            <a:r>
              <a:rPr lang="cs-CZ" sz="8000" b="1" dirty="0" err="1" smtClean="0">
                <a:solidFill>
                  <a:srgbClr val="00B050"/>
                </a:solidFill>
              </a:rPr>
              <a:t>Hcel</a:t>
            </a:r>
            <a:r>
              <a:rPr lang="cs-CZ" sz="8000" b="1" dirty="0">
                <a:solidFill>
                  <a:srgbClr val="00B050"/>
                </a:solidFill>
              </a:rPr>
              <a:t>® </a:t>
            </a:r>
            <a:r>
              <a:rPr lang="cs-CZ" sz="8000" b="1" dirty="0" smtClean="0">
                <a:solidFill>
                  <a:srgbClr val="00B050"/>
                </a:solidFill>
              </a:rPr>
              <a:t>HT  </a:t>
            </a:r>
            <a:endParaRPr lang="cs-CZ" sz="8000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8" y="103981"/>
            <a:ext cx="3065792" cy="923925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74" y="1797626"/>
            <a:ext cx="3969327" cy="2673793"/>
          </a:xfrm>
          <a:prstGeom prst="rect">
            <a:avLst/>
          </a:prstGeom>
        </p:spPr>
      </p:pic>
      <p:pic>
        <p:nvPicPr>
          <p:cNvPr id="6" name="Obrázek 5" descr="C:\Users\Radka1\Documents\Holzbecher Zlíč\Dokumenty\Fotodokumentace\Obrázky produktů\P13201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3" y="4746011"/>
            <a:ext cx="2421082" cy="1483614"/>
          </a:xfrm>
          <a:prstGeom prst="rect">
            <a:avLst/>
          </a:prstGeom>
          <a:ln w="127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>
            <a:fillRect/>
          </a:stretch>
        </p:blipFill>
        <p:spPr bwMode="auto">
          <a:xfrm>
            <a:off x="6692185" y="1797626"/>
            <a:ext cx="4054983" cy="435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311727"/>
            <a:ext cx="11294918" cy="60922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7200" b="1" u="sng" dirty="0" err="1" smtClean="0"/>
              <a:t>Hcel</a:t>
            </a:r>
            <a:endParaRPr lang="cs-CZ" sz="7200" b="1" u="sng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err="1" smtClean="0"/>
              <a:t>karboxymethylové</a:t>
            </a:r>
            <a:r>
              <a:rPr lang="cs-CZ" sz="7200" dirty="0" smtClean="0"/>
              <a:t> vlákno (celulóza)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7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7200" b="1" u="sng" dirty="0" smtClean="0"/>
              <a:t>Použití</a:t>
            </a:r>
            <a:endParaRPr lang="cs-CZ" sz="7200" u="sng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7200" dirty="0" err="1" smtClean="0">
                <a:solidFill>
                  <a:srgbClr val="00B050"/>
                </a:solidFill>
              </a:rPr>
              <a:t>Hcel</a:t>
            </a:r>
            <a:r>
              <a:rPr lang="cs-CZ" sz="7200" dirty="0" smtClean="0">
                <a:solidFill>
                  <a:srgbClr val="00B050"/>
                </a:solidFill>
              </a:rPr>
              <a:t> HT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na infikované rány (kyselá forma CMC)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7200" dirty="0" err="1" smtClean="0">
                <a:solidFill>
                  <a:srgbClr val="C00000"/>
                </a:solidFill>
              </a:rPr>
              <a:t>Hcel</a:t>
            </a:r>
            <a:r>
              <a:rPr lang="cs-CZ" sz="7200" dirty="0" smtClean="0">
                <a:solidFill>
                  <a:srgbClr val="C00000"/>
                </a:solidFill>
              </a:rPr>
              <a:t> </a:t>
            </a:r>
            <a:r>
              <a:rPr lang="cs-CZ" sz="7200" dirty="0" err="1" smtClean="0">
                <a:solidFill>
                  <a:srgbClr val="C00000"/>
                </a:solidFill>
              </a:rPr>
              <a:t>NaT</a:t>
            </a:r>
            <a:endParaRPr lang="cs-CZ" sz="7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na čisté rány s vyšší sekrecí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pro akutní, chronické a chirurgické rány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7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7200" b="1" u="sng" dirty="0" smtClean="0"/>
              <a:t>Účinek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zajištění adekvátní vlhkosti v ráně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snižuje zánět a infekci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podporuje granulaci a epitelizaci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72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7200" b="1" u="sng" dirty="0" smtClean="0"/>
              <a:t>Balení</a:t>
            </a:r>
            <a:endParaRPr lang="cs-CZ" sz="7200" b="1" u="sng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krytí 5x5 cm, 7x7 cm, 10x10 cm,1,5 a 10 ks v balení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7200" dirty="0" smtClean="0"/>
              <a:t>tampon: 5x5, 7x7,10x10 cm 1,5 a 10 ks v balení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7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7200" b="1" u="sng" dirty="0" smtClean="0">
                <a:solidFill>
                  <a:srgbClr val="FF0000"/>
                </a:solidFill>
              </a:rPr>
              <a:t>ÚHRADA VZP 100%</a:t>
            </a:r>
          </a:p>
          <a:p>
            <a:pPr marL="0" indent="0">
              <a:spcBef>
                <a:spcPts val="0"/>
              </a:spcBef>
              <a:buNone/>
            </a:pPr>
            <a:endParaRPr lang="cs-CZ" sz="8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68" y="187036"/>
            <a:ext cx="3219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b="1" dirty="0" smtClean="0"/>
              <a:t>REVAMIL</a:t>
            </a:r>
            <a:endParaRPr lang="cs-CZ" sz="5400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4" y="1380453"/>
            <a:ext cx="2372223" cy="2422566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88" y="1672159"/>
            <a:ext cx="3622805" cy="2083784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55" y="3803019"/>
            <a:ext cx="3539035" cy="26519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57" y="103981"/>
            <a:ext cx="3219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677</Words>
  <Application>Microsoft Office PowerPoint</Application>
  <PresentationFormat>Širokoúhlá obrazovka</PresentationFormat>
  <Paragraphs>140</Paragraphs>
  <Slides>14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Motiv Office</vt:lpstr>
      <vt:lpstr>Photo Editor-foto</vt:lpstr>
      <vt:lpstr>Etický přístup k pacientovi ve VHR</vt:lpstr>
      <vt:lpstr>                          </vt:lpstr>
      <vt:lpstr>Microdacyn60 Wound Care</vt:lpstr>
      <vt:lpstr>Prezentace aplikace PowerPoint</vt:lpstr>
      <vt:lpstr>FARMACTIVE SILVER SPRAY</vt:lpstr>
      <vt:lpstr>Prezentace aplikace PowerPoint</vt:lpstr>
      <vt:lpstr>Hcel®NaT   Hcel® HT  </vt:lpstr>
      <vt:lpstr>Prezentace aplikace PowerPoint</vt:lpstr>
      <vt:lpstr>REVAMIL</vt:lpstr>
      <vt:lpstr>Prezentace aplikace PowerPoint</vt:lpstr>
      <vt:lpstr>Prezentace aplikace PowerPoint</vt:lpstr>
      <vt:lpstr>Prezentace aplikace PowerPoint</vt:lpstr>
      <vt:lpstr>Redukce tlaku - MATRACE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Prodejní data Oculus</dc:title>
  <dc:creator>havlicek</dc:creator>
  <cp:lastModifiedBy>Vachova</cp:lastModifiedBy>
  <cp:revision>82</cp:revision>
  <dcterms:created xsi:type="dcterms:W3CDTF">2016-05-03T14:38:04Z</dcterms:created>
  <dcterms:modified xsi:type="dcterms:W3CDTF">2017-10-18T20:57:28Z</dcterms:modified>
</cp:coreProperties>
</file>