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301" r:id="rId10"/>
    <p:sldId id="265" r:id="rId11"/>
    <p:sldId id="267" r:id="rId12"/>
    <p:sldId id="287" r:id="rId13"/>
    <p:sldId id="288" r:id="rId14"/>
    <p:sldId id="292" r:id="rId15"/>
    <p:sldId id="291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2" r:id="rId24"/>
    <p:sldId id="300" r:id="rId25"/>
    <p:sldId id="268" r:id="rId26"/>
    <p:sldId id="269" r:id="rId27"/>
    <p:sldId id="270" r:id="rId28"/>
    <p:sldId id="271" r:id="rId29"/>
    <p:sldId id="272" r:id="rId30"/>
    <p:sldId id="273" r:id="rId31"/>
    <p:sldId id="274" r:id="rId32"/>
    <p:sldId id="275" r:id="rId33"/>
    <p:sldId id="276" r:id="rId34"/>
    <p:sldId id="277" r:id="rId35"/>
    <p:sldId id="278" r:id="rId36"/>
    <p:sldId id="279" r:id="rId37"/>
    <p:sldId id="304" r:id="rId38"/>
    <p:sldId id="303" r:id="rId39"/>
    <p:sldId id="280" r:id="rId40"/>
    <p:sldId id="281" r:id="rId41"/>
    <p:sldId id="282" r:id="rId42"/>
    <p:sldId id="283" r:id="rId43"/>
    <p:sldId id="284" r:id="rId44"/>
    <p:sldId id="285" r:id="rId45"/>
    <p:sldId id="286" r:id="rId4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90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AE348-166F-411F-B535-3104B479166B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F9437B-3797-42F3-9415-408C5E8DE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825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DDC9D-CD77-4B7C-B2C7-A8F9CF9A564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519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AEB4-CF93-4D3A-9100-EBB9B41C176A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7C3A0-7B60-40F6-8A26-5EF9054128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6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AEB4-CF93-4D3A-9100-EBB9B41C176A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7C3A0-7B60-40F6-8A26-5EF9054128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982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AEB4-CF93-4D3A-9100-EBB9B41C176A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7C3A0-7B60-40F6-8A26-5EF9054128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79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AEB4-CF93-4D3A-9100-EBB9B41C176A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7C3A0-7B60-40F6-8A26-5EF9054128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251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AEB4-CF93-4D3A-9100-EBB9B41C176A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7C3A0-7B60-40F6-8A26-5EF9054128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32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AEB4-CF93-4D3A-9100-EBB9B41C176A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7C3A0-7B60-40F6-8A26-5EF9054128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038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AEB4-CF93-4D3A-9100-EBB9B41C176A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7C3A0-7B60-40F6-8A26-5EF9054128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73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AEB4-CF93-4D3A-9100-EBB9B41C176A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7C3A0-7B60-40F6-8A26-5EF9054128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2726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AEB4-CF93-4D3A-9100-EBB9B41C176A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7C3A0-7B60-40F6-8A26-5EF9054128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8405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AEB4-CF93-4D3A-9100-EBB9B41C176A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7C3A0-7B60-40F6-8A26-5EF9054128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148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AEB4-CF93-4D3A-9100-EBB9B41C176A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7C3A0-7B60-40F6-8A26-5EF9054128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903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8AEB4-CF93-4D3A-9100-EBB9B41C176A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7C3A0-7B60-40F6-8A26-5EF9054128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9520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Gerontologický a klinický pohled na etiku v ošetřovatelství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Zdeněk </a:t>
            </a:r>
            <a:r>
              <a:rPr lang="cs-CZ" dirty="0" err="1"/>
              <a:t>Kalvach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1738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7A9E2D-C659-4C6C-8B7D-8A653464F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Obrana lidskosti před totalitou a orwellovským světem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4E2C27-0B73-4C46-8BF9-55037791B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Víra v dobro, pravdu, lásku, mravnost, vyšší princip mravní, ve svědomí</a:t>
            </a:r>
          </a:p>
          <a:p>
            <a:pPr marL="0" indent="0">
              <a:buNone/>
            </a:pPr>
            <a:r>
              <a:rPr lang="cs-CZ" b="1" dirty="0"/>
              <a:t>Život v pravdě, život v mravnosti</a:t>
            </a:r>
          </a:p>
          <a:p>
            <a:r>
              <a:rPr lang="cs-CZ" dirty="0"/>
              <a:t>Pozor na extrémy</a:t>
            </a:r>
          </a:p>
          <a:p>
            <a:r>
              <a:rPr lang="cs-CZ" dirty="0"/>
              <a:t>Pozor na „hereze“, na pýchu vlastní mravnosti</a:t>
            </a:r>
          </a:p>
          <a:p>
            <a:r>
              <a:rPr lang="cs-CZ" dirty="0"/>
              <a:t>Nutnost korektivů, kritického hodnocení</a:t>
            </a:r>
          </a:p>
          <a:p>
            <a:r>
              <a:rPr lang="cs-CZ" dirty="0"/>
              <a:t>Modulace praktických aplikací</a:t>
            </a:r>
          </a:p>
          <a:p>
            <a:r>
              <a:rPr lang="cs-CZ" dirty="0"/>
              <a:t>Nejen „buď, a nebo“, ale také „jak, tak“, „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depends</a:t>
            </a:r>
            <a:r>
              <a:rPr lang="cs-CZ" dirty="0"/>
              <a:t>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9081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345A69-6A30-46B6-A1AC-F8C940F73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T. </a:t>
            </a:r>
            <a:r>
              <a:rPr lang="cs-CZ" dirty="0" err="1"/>
              <a:t>Snyder</a:t>
            </a:r>
            <a:r>
              <a:rPr lang="cs-CZ" dirty="0"/>
              <a:t>: obrana před agnosticismem, banálním zlem a tyraniemi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CCB220-9333-42A0-9AD9-65452E787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„Jestliže nic není pravda,  pak je všechno </a:t>
            </a:r>
            <a:r>
              <a:rPr lang="cs-CZ" dirty="0" err="1"/>
              <a:t>spektákl</a:t>
            </a:r>
            <a:r>
              <a:rPr lang="cs-CZ" dirty="0"/>
              <a:t>. A ti s nejnaditější peněženkou si zaplatí nejvíc oslepující světla.“</a:t>
            </a:r>
          </a:p>
          <a:p>
            <a:pPr marL="0" indent="0">
              <a:buNone/>
            </a:pPr>
            <a:r>
              <a:rPr lang="cs-CZ" dirty="0"/>
              <a:t>„Post-</a:t>
            </a:r>
            <a:r>
              <a:rPr lang="cs-CZ" dirty="0" err="1"/>
              <a:t>truth</a:t>
            </a:r>
            <a:r>
              <a:rPr lang="cs-CZ" dirty="0"/>
              <a:t>“, alternativní realita, „dvojité myšlení“ (</a:t>
            </a:r>
            <a:r>
              <a:rPr lang="cs-CZ" dirty="0" err="1"/>
              <a:t>doublethink</a:t>
            </a:r>
            <a:r>
              <a:rPr lang="cs-CZ" dirty="0"/>
              <a:t>) – pohrdání každodenními zkušenostmi a hodnotami</a:t>
            </a:r>
          </a:p>
          <a:p>
            <a:pPr marL="0" indent="0">
              <a:buNone/>
            </a:pPr>
            <a:r>
              <a:rPr lang="cs-CZ" dirty="0"/>
              <a:t>„Konec pravdy“, „konec etiky“ v obecném povědomí (diskurzu) = předzvěst tyranie, orwellovského světa </a:t>
            </a:r>
          </a:p>
          <a:p>
            <a:pPr marL="0" indent="0">
              <a:buNone/>
            </a:pPr>
            <a:r>
              <a:rPr lang="cs-CZ" dirty="0"/>
              <a:t>Timothy </a:t>
            </a:r>
            <a:r>
              <a:rPr lang="cs-CZ" dirty="0" err="1"/>
              <a:t>Snyder</a:t>
            </a:r>
            <a:r>
              <a:rPr lang="cs-CZ" dirty="0"/>
              <a:t>: Tyranie (20 lekcí z 20. století)</a:t>
            </a:r>
          </a:p>
        </p:txBody>
      </p:sp>
    </p:spTree>
    <p:extLst>
      <p:ext uri="{BB962C8B-B14F-4D97-AF65-F5344CB8AC3E}">
        <p14:creationId xmlns:p14="http://schemas.microsoft.com/office/powerpoint/2010/main" val="467972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err="1"/>
              <a:t>Ph</a:t>
            </a:r>
            <a:r>
              <a:rPr lang="cs-CZ" sz="3600" dirty="0"/>
              <a:t>. </a:t>
            </a:r>
            <a:r>
              <a:rPr lang="cs-CZ" sz="3600" dirty="0" err="1"/>
              <a:t>Zimbardo</a:t>
            </a:r>
            <a:r>
              <a:rPr lang="cs-CZ" sz="3600" dirty="0"/>
              <a:t>: svědomí versus banální zlo, rozostření zodpovědnosti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4784"/>
            <a:ext cx="4283968" cy="5373216"/>
          </a:xfrm>
        </p:spPr>
      </p:pic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628800"/>
            <a:ext cx="4392488" cy="4536504"/>
          </a:xfrm>
        </p:spPr>
      </p:pic>
    </p:spTree>
    <p:extLst>
      <p:ext uri="{BB962C8B-B14F-4D97-AF65-F5344CB8AC3E}">
        <p14:creationId xmlns:p14="http://schemas.microsoft.com/office/powerpoint/2010/main" val="1869446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3F8CE7-C0B4-4BA3-8FCF-BFE06A120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Zimbardo</a:t>
            </a:r>
            <a:r>
              <a:rPr lang="cs-CZ" dirty="0"/>
              <a:t>: </a:t>
            </a:r>
            <a:r>
              <a:rPr lang="cs-CZ" dirty="0" err="1"/>
              <a:t>Luciferův</a:t>
            </a:r>
            <a:r>
              <a:rPr lang="cs-CZ" dirty="0"/>
              <a:t> efekt – proč se i dobří lidé dopouštějí velmi zlých věcí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15D9410-689D-461D-8247-C77DF93DD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Psychologie osvobození z područí zla</a:t>
            </a:r>
          </a:p>
          <a:p>
            <a:pPr marL="0" indent="0">
              <a:buNone/>
            </a:pPr>
            <a:r>
              <a:rPr lang="cs-CZ" dirty="0"/>
              <a:t>Banální zlo - pozor např. na</a:t>
            </a:r>
          </a:p>
          <a:p>
            <a:r>
              <a:rPr lang="cs-CZ" dirty="0"/>
              <a:t>Nekritické přijímání ideologie/standardů</a:t>
            </a:r>
          </a:p>
          <a:p>
            <a:r>
              <a:rPr lang="cs-CZ" dirty="0"/>
              <a:t>Role s dobrou pověstí – lékař, ošetřovatelka</a:t>
            </a:r>
          </a:p>
          <a:p>
            <a:r>
              <a:rPr lang="cs-CZ" dirty="0"/>
              <a:t>Posun významové stránky praxe – </a:t>
            </a:r>
            <a:r>
              <a:rPr lang="cs-CZ" dirty="0" err="1"/>
              <a:t>přikurtování</a:t>
            </a:r>
            <a:r>
              <a:rPr lang="cs-CZ" dirty="0"/>
              <a:t> = ochrana bezpečnosti před úrazem</a:t>
            </a:r>
          </a:p>
          <a:p>
            <a:r>
              <a:rPr lang="cs-CZ" dirty="0"/>
              <a:t>Rozptýlení zodpovědnosti (popření osobní zodpovědnosti)</a:t>
            </a:r>
          </a:p>
          <a:p>
            <a:r>
              <a:rPr lang="cs-CZ" dirty="0"/>
              <a:t>Neoprávněná poslušnost autorit</a:t>
            </a:r>
          </a:p>
        </p:txBody>
      </p:sp>
    </p:spTree>
    <p:extLst>
      <p:ext uri="{BB962C8B-B14F-4D97-AF65-F5344CB8AC3E}">
        <p14:creationId xmlns:p14="http://schemas.microsoft.com/office/powerpoint/2010/main" val="1178627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7CE974-8B6E-4931-99D4-45C50A1A2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Klíčové prvky etiky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0C5EDC-8C93-4691-A779-EA72FD986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6600" dirty="0"/>
              <a:t>Svobodná vůle</a:t>
            </a:r>
          </a:p>
          <a:p>
            <a:pPr marL="0" indent="0" algn="ctr">
              <a:buNone/>
            </a:pPr>
            <a:r>
              <a:rPr lang="cs-CZ" sz="6600" dirty="0"/>
              <a:t>Svědomí </a:t>
            </a:r>
          </a:p>
          <a:p>
            <a:pPr marL="0" indent="0" algn="ctr">
              <a:buNone/>
            </a:pPr>
            <a:r>
              <a:rPr lang="cs-CZ" sz="6600" dirty="0"/>
              <a:t>Zodpovědnost</a:t>
            </a:r>
          </a:p>
        </p:txBody>
      </p:sp>
    </p:spTree>
    <p:extLst>
      <p:ext uri="{BB962C8B-B14F-4D97-AF65-F5344CB8AC3E}">
        <p14:creationId xmlns:p14="http://schemas.microsoft.com/office/powerpoint/2010/main" val="4105980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Právně etický koncept: člověk ručí za to, co činí</a:t>
            </a:r>
          </a:p>
          <a:p>
            <a:r>
              <a:rPr lang="cs-CZ" dirty="0"/>
              <a:t>Základní předpoklady: </a:t>
            </a:r>
          </a:p>
          <a:p>
            <a:pPr lvl="1"/>
            <a:r>
              <a:rPr lang="cs-CZ" dirty="0"/>
              <a:t>svobodná vůle: neomlouvají příkazy, autority, zvyklosti</a:t>
            </a:r>
          </a:p>
          <a:p>
            <a:pPr lvl="1"/>
            <a:r>
              <a:rPr lang="cs-CZ" dirty="0"/>
              <a:t>vědomí důsledků</a:t>
            </a:r>
          </a:p>
          <a:p>
            <a:pPr lvl="1"/>
            <a:r>
              <a:rPr lang="cs-CZ" dirty="0"/>
              <a:t>přijetí závazků (hodnotových, osobních, profesních</a:t>
            </a:r>
          </a:p>
          <a:p>
            <a:r>
              <a:rPr lang="cs-CZ" dirty="0"/>
              <a:t>Projev internalizace kontroly</a:t>
            </a:r>
          </a:p>
          <a:p>
            <a:r>
              <a:rPr lang="cs-CZ" dirty="0"/>
              <a:t>Podmínka spolehlivosti a bezpečnosti pro ostatní (včetně klientů, pacientů, kolegů)</a:t>
            </a:r>
          </a:p>
        </p:txBody>
      </p:sp>
    </p:spTree>
    <p:extLst>
      <p:ext uri="{BB962C8B-B14F-4D97-AF65-F5344CB8AC3E}">
        <p14:creationId xmlns:p14="http://schemas.microsoft.com/office/powerpoint/2010/main" val="20992610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Právní</a:t>
            </a:r>
            <a:r>
              <a:rPr lang="cs-CZ" dirty="0"/>
              <a:t> – podmíněná, omezená</a:t>
            </a:r>
          </a:p>
          <a:p>
            <a:pPr lvl="1"/>
            <a:r>
              <a:rPr lang="cs-CZ" dirty="0"/>
              <a:t>podle zákonů hodnotí soud, podle lege </a:t>
            </a:r>
            <a:r>
              <a:rPr lang="cs-CZ" dirty="0" err="1"/>
              <a:t>artis</a:t>
            </a:r>
            <a:r>
              <a:rPr lang="cs-CZ" dirty="0"/>
              <a:t> znalecká komise</a:t>
            </a:r>
          </a:p>
          <a:p>
            <a:r>
              <a:rPr lang="cs-CZ" b="1" dirty="0"/>
              <a:t>Etická</a:t>
            </a:r>
            <a:r>
              <a:rPr lang="cs-CZ" dirty="0"/>
              <a:t> – nepodmíněná, neomezená</a:t>
            </a:r>
          </a:p>
          <a:p>
            <a:r>
              <a:rPr lang="cs-CZ" dirty="0" err="1"/>
              <a:t>Externalizace</a:t>
            </a:r>
            <a:r>
              <a:rPr lang="cs-CZ" dirty="0"/>
              <a:t> kontroly standardizací akcentuje omezenou </a:t>
            </a:r>
            <a:r>
              <a:rPr lang="cs-CZ" dirty="0" err="1"/>
              <a:t>odpovědnost:snímá</a:t>
            </a:r>
            <a:r>
              <a:rPr lang="cs-CZ" dirty="0"/>
              <a:t> 100% dodržení standardů odpovědnost za strádání či smrt?</a:t>
            </a:r>
          </a:p>
          <a:p>
            <a:r>
              <a:rPr lang="cs-CZ" dirty="0"/>
              <a:t>Právní odpovědnost versus čest a svědomí (film Půlpenny, Holokaust v Anglii) </a:t>
            </a:r>
          </a:p>
        </p:txBody>
      </p:sp>
    </p:spTree>
    <p:extLst>
      <p:ext uri="{BB962C8B-B14F-4D97-AF65-F5344CB8AC3E}">
        <p14:creationId xmlns:p14="http://schemas.microsoft.com/office/powerpoint/2010/main" val="22695258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Odpovědnost pečujících profesí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Za kvalitu úkonů</a:t>
            </a:r>
          </a:p>
          <a:p>
            <a:r>
              <a:rPr lang="cs-CZ" b="1" dirty="0"/>
              <a:t>Za svého pacienta/klienta</a:t>
            </a:r>
          </a:p>
          <a:p>
            <a:pPr lvl="1"/>
            <a:r>
              <a:rPr lang="cs-CZ" dirty="0"/>
              <a:t>Pochopení</a:t>
            </a:r>
          </a:p>
          <a:p>
            <a:pPr lvl="1"/>
            <a:r>
              <a:rPr lang="cs-CZ" dirty="0"/>
              <a:t>Podpora, nikoliv uchvácení</a:t>
            </a:r>
          </a:p>
          <a:p>
            <a:pPr lvl="1"/>
            <a:r>
              <a:rPr lang="cs-CZ" dirty="0"/>
              <a:t>Ucelenost  = univerzalita v pojetí člověka</a:t>
            </a:r>
          </a:p>
          <a:p>
            <a:pPr lvl="1"/>
            <a:r>
              <a:rPr lang="cs-CZ" dirty="0"/>
              <a:t>Individualizace </a:t>
            </a:r>
          </a:p>
          <a:p>
            <a:r>
              <a:rPr lang="cs-CZ" dirty="0"/>
              <a:t>Před právem a před svědomím </a:t>
            </a:r>
          </a:p>
          <a:p>
            <a:pPr marL="0" indent="0">
              <a:buNone/>
            </a:pPr>
            <a:r>
              <a:rPr lang="cs-CZ" dirty="0"/>
              <a:t>Pozor: </a:t>
            </a:r>
            <a:r>
              <a:rPr lang="cs-CZ" b="1" dirty="0"/>
              <a:t>posun zodpovědnost za pacienta -  zodpovědnost za výkon </a:t>
            </a:r>
            <a:r>
              <a:rPr lang="cs-CZ" dirty="0"/>
              <a:t>(odlidštění medicíny)</a:t>
            </a:r>
          </a:p>
        </p:txBody>
      </p:sp>
    </p:spTree>
    <p:extLst>
      <p:ext uri="{BB962C8B-B14F-4D97-AF65-F5344CB8AC3E}">
        <p14:creationId xmlns:p14="http://schemas.microsoft.com/office/powerpoint/2010/main" val="17120342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Odpovědnost a týmová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Rozostření, </a:t>
            </a:r>
            <a:r>
              <a:rPr lang="cs-CZ" dirty="0" err="1"/>
              <a:t>anonymizace</a:t>
            </a:r>
            <a:r>
              <a:rPr lang="cs-CZ" dirty="0"/>
              <a:t> osobní odpovědnosti je mohutný prvek „banálního zla“!</a:t>
            </a:r>
          </a:p>
          <a:p>
            <a:pPr marL="0" indent="0">
              <a:buNone/>
            </a:pPr>
            <a:r>
              <a:rPr lang="cs-CZ" dirty="0"/>
              <a:t>(Jen) dodržení standardů nezbavuje odpovědnosti.</a:t>
            </a:r>
          </a:p>
          <a:p>
            <a:pPr marL="0" indent="0">
              <a:buNone/>
            </a:pPr>
            <a:r>
              <a:rPr lang="cs-CZ" dirty="0"/>
              <a:t>Podíl na zavedeném režimu ošetřování v daném zařízení nezbavuje odpovědnosti! </a:t>
            </a:r>
          </a:p>
          <a:p>
            <a:pPr marL="0" indent="0">
              <a:buNone/>
            </a:pPr>
            <a:r>
              <a:rPr lang="cs-CZ" dirty="0"/>
              <a:t>Každý má svobodnou vůli, aby protestoval, odešel, aby se nepodílel! </a:t>
            </a:r>
          </a:p>
          <a:p>
            <a:pPr marL="0" indent="0">
              <a:buNone/>
            </a:pPr>
            <a:r>
              <a:rPr lang="cs-CZ" dirty="0"/>
              <a:t>Slogan: „NE z nás dělá to, kým jsme“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6909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Svědomí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univerzální, v podstatné míře vrozená „vnitřní instance“ </a:t>
            </a:r>
          </a:p>
          <a:p>
            <a:r>
              <a:rPr lang="cs-CZ" dirty="0"/>
              <a:t>posuzuje, zda to, co člověk učinil či co se chystá učinit, je správné </a:t>
            </a:r>
          </a:p>
          <a:p>
            <a:r>
              <a:rPr lang="cs-CZ" dirty="0"/>
              <a:t>svědek i soudce uvnitř každého z nás</a:t>
            </a:r>
          </a:p>
          <a:p>
            <a:r>
              <a:rPr lang="cs-CZ" dirty="0"/>
              <a:t>Kantův vyšší princip mravní (Bůh) ve mně</a:t>
            </a:r>
          </a:p>
          <a:p>
            <a:r>
              <a:rPr lang="cs-CZ" dirty="0"/>
              <a:t>nepodléhá žádné autoritě</a:t>
            </a:r>
          </a:p>
        </p:txBody>
      </p:sp>
    </p:spTree>
    <p:extLst>
      <p:ext uri="{BB962C8B-B14F-4D97-AF65-F5344CB8AC3E}">
        <p14:creationId xmlns:p14="http://schemas.microsoft.com/office/powerpoint/2010/main" val="946999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C3ADAF-0655-4508-97B6-4AADF0DED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3CCEDE-2DF5-4F45-AE97-2380EFED1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Filozofická disciplína, která se zabývá mravností (teorie a normy mravnosti)</a:t>
            </a:r>
          </a:p>
          <a:p>
            <a:r>
              <a:rPr lang="cs-CZ" u="sng" dirty="0"/>
              <a:t>Deontologická</a:t>
            </a:r>
            <a:r>
              <a:rPr lang="cs-CZ" dirty="0"/>
              <a:t> etika – teorie povinností, mravnost odvozována od apriorního mravního zákona („nezabiješ“) </a:t>
            </a:r>
          </a:p>
          <a:p>
            <a:pPr lvl="1"/>
            <a:r>
              <a:rPr lang="cs-CZ" dirty="0"/>
              <a:t> etika povinností a ctností (přísaha, obětavost) </a:t>
            </a:r>
          </a:p>
          <a:p>
            <a:pPr lvl="1"/>
            <a:r>
              <a:rPr lang="cs-CZ" dirty="0"/>
              <a:t>existuje  univerzální mravnost nepodmíněná dějinně, kulturně, sociálně – „jsme jedné krve ty i já“</a:t>
            </a:r>
          </a:p>
          <a:p>
            <a:r>
              <a:rPr lang="cs-CZ" u="sng" dirty="0"/>
              <a:t>Utilitární</a:t>
            </a:r>
            <a:r>
              <a:rPr lang="cs-CZ" dirty="0"/>
              <a:t> etika – mravnost odvozována od obecného prospěchu v důsledku daného jednání („smíš zabít v zájmu většího dobra“)</a:t>
            </a:r>
          </a:p>
          <a:p>
            <a:r>
              <a:rPr lang="cs-CZ" dirty="0"/>
              <a:t>Vymezování dobra a zla</a:t>
            </a:r>
          </a:p>
        </p:txBody>
      </p:sp>
    </p:spTree>
    <p:extLst>
      <p:ext uri="{BB962C8B-B14F-4D97-AF65-F5344CB8AC3E}">
        <p14:creationId xmlns:p14="http://schemas.microsoft.com/office/powerpoint/2010/main" val="14409647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Svědomí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Sebereflexe: posouzení svých činů v kontextu </a:t>
            </a:r>
          </a:p>
          <a:p>
            <a:r>
              <a:rPr lang="cs-CZ" dirty="0"/>
              <a:t>obecné správnosti </a:t>
            </a:r>
          </a:p>
          <a:p>
            <a:r>
              <a:rPr lang="cs-CZ" dirty="0"/>
              <a:t>svých hodnot </a:t>
            </a:r>
          </a:p>
          <a:p>
            <a:r>
              <a:rPr lang="cs-CZ" dirty="0"/>
              <a:t>toho, kým a jakým chce člověk být </a:t>
            </a:r>
          </a:p>
          <a:p>
            <a:r>
              <a:rPr lang="cs-CZ" dirty="0"/>
              <a:t>čemu chce dostát: závazku, odkazu, ztotožnění s mravním principem, s profesním vzorem či ideálem.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33809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Konání v rozporu se svědomím, „eliminace svědomí“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„výčitky svědomí“, „špatné svědomí“</a:t>
            </a:r>
          </a:p>
          <a:p>
            <a:r>
              <a:rPr lang="cs-CZ" dirty="0"/>
              <a:t>úzkost, pocit viny</a:t>
            </a:r>
          </a:p>
          <a:p>
            <a:r>
              <a:rPr lang="cs-CZ" dirty="0"/>
              <a:t>frustrace, stres</a:t>
            </a:r>
          </a:p>
          <a:p>
            <a:r>
              <a:rPr lang="cs-CZ" dirty="0"/>
              <a:t>vyhoření – co se to se mnou a ze mne stalo, co to dělám, čemu se zpronevěřuji, na čem se to podílím?</a:t>
            </a:r>
          </a:p>
        </p:txBody>
      </p:sp>
    </p:spTree>
    <p:extLst>
      <p:ext uri="{BB962C8B-B14F-4D97-AF65-F5344CB8AC3E}">
        <p14:creationId xmlns:p14="http://schemas.microsoft.com/office/powerpoint/2010/main" val="7189020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Konání v rozporu se svědomím, „eliminace svědomí“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Bez svědomí není člověk schopen zachovat kvalitu ani konzistentnost svého jednání </a:t>
            </a:r>
          </a:p>
          <a:p>
            <a:r>
              <a:rPr lang="cs-CZ" dirty="0"/>
              <a:t>Bez ohledu na vzdělání, úmysly, profesní status  se člověk zaplétá do každodenního banálního zla, které</a:t>
            </a:r>
          </a:p>
          <a:p>
            <a:pPr lvl="1"/>
            <a:r>
              <a:rPr lang="cs-CZ" dirty="0"/>
              <a:t> rozkládá společnost </a:t>
            </a:r>
          </a:p>
          <a:p>
            <a:pPr lvl="1"/>
            <a:r>
              <a:rPr lang="cs-CZ" dirty="0" err="1"/>
              <a:t>dehonestuje</a:t>
            </a:r>
            <a:r>
              <a:rPr lang="cs-CZ" dirty="0"/>
              <a:t> pečující profese.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16065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FC3854-60EE-498A-9537-93768B555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Všeobecná deklarace lidských práv (1948)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C35296-7527-4A24-8D27-BAF98DB6E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000" dirty="0"/>
              <a:t>Všichni lidé se rodí svobodní a  sobě rovní co do důstojnosti a  práv. </a:t>
            </a:r>
          </a:p>
          <a:p>
            <a:pPr marL="0" indent="0" algn="ctr">
              <a:buNone/>
            </a:pPr>
            <a:r>
              <a:rPr lang="cs-CZ" sz="4000" dirty="0"/>
              <a:t>Jsou nadáni rozumem a  svědomím a  mají spolu jednat v duchu bratrství. </a:t>
            </a:r>
          </a:p>
          <a:p>
            <a:pPr marL="0" indent="0" algn="ctr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Článek 1</a:t>
            </a:r>
          </a:p>
        </p:txBody>
      </p:sp>
    </p:spTree>
    <p:extLst>
      <p:ext uri="{BB962C8B-B14F-4D97-AF65-F5344CB8AC3E}">
        <p14:creationId xmlns:p14="http://schemas.microsoft.com/office/powerpoint/2010/main" val="6844814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Odpovědnost, svědomí a bezpečnost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 třeba sloučit mravní výchovu k osobní odpovědnosti s účelnou standardizací profesních úkonů.</a:t>
            </a:r>
          </a:p>
          <a:p>
            <a:r>
              <a:rPr lang="cs-CZ" dirty="0"/>
              <a:t>Dnes je zvláště třeba znovu uznat význam odpovědnosti, svědomí a svobodné vůle.</a:t>
            </a:r>
          </a:p>
          <a:p>
            <a:r>
              <a:rPr lang="cs-CZ" b="1" dirty="0"/>
              <a:t>Dostanou-li se standardy, týmové zvyklosti do rozporu se svědomím, musí padnout zvyklosti a standardy, nikoliv svědomí!  </a:t>
            </a:r>
          </a:p>
        </p:txBody>
      </p:sp>
    </p:spTree>
    <p:extLst>
      <p:ext uri="{BB962C8B-B14F-4D97-AF65-F5344CB8AC3E}">
        <p14:creationId xmlns:p14="http://schemas.microsoft.com/office/powerpoint/2010/main" val="38820638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4C12DF-9A5B-4171-8146-2E0F87600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Rabindranath</a:t>
            </a:r>
            <a:r>
              <a:rPr lang="cs-CZ" dirty="0"/>
              <a:t> Thákur (</a:t>
            </a:r>
            <a:r>
              <a:rPr lang="cs-CZ" dirty="0" err="1"/>
              <a:t>Tagore</a:t>
            </a:r>
            <a:r>
              <a:rPr lang="cs-CZ" dirty="0"/>
              <a:t>) </a:t>
            </a:r>
            <a:br>
              <a:rPr lang="cs-CZ" dirty="0"/>
            </a:br>
            <a:r>
              <a:rPr lang="cs-CZ" dirty="0"/>
              <a:t>1861-1941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9FAB3080-4A35-4331-AA0C-DCF73D4AD54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4067944" cy="5661248"/>
          </a:xfrm>
        </p:spPr>
      </p:pic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F1E0523-3250-482C-A745-93D9CD21CA6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„Stáří ve skutečnosti nepatří k životu, kulhá za ním, je mu přítěží.“</a:t>
            </a:r>
          </a:p>
          <a:p>
            <a:r>
              <a:rPr lang="cs-CZ" dirty="0"/>
              <a:t>Byl </a:t>
            </a:r>
            <a:r>
              <a:rPr lang="cs-CZ" dirty="0" err="1"/>
              <a:t>mudřec</a:t>
            </a:r>
            <a:r>
              <a:rPr lang="cs-CZ" dirty="0"/>
              <a:t> Východu nejhrubší </a:t>
            </a:r>
            <a:r>
              <a:rPr lang="cs-CZ" dirty="0" err="1"/>
              <a:t>ageista</a:t>
            </a:r>
            <a:r>
              <a:rPr lang="cs-CZ" dirty="0"/>
              <a:t>?</a:t>
            </a:r>
          </a:p>
          <a:p>
            <a:r>
              <a:rPr lang="cs-CZ" dirty="0"/>
              <a:t>Nebo měl na mysli chorobné, vyloučené, rezignované stáří?</a:t>
            </a:r>
          </a:p>
        </p:txBody>
      </p:sp>
    </p:spTree>
    <p:extLst>
      <p:ext uri="{BB962C8B-B14F-4D97-AF65-F5344CB8AC3E}">
        <p14:creationId xmlns:p14="http://schemas.microsoft.com/office/powerpoint/2010/main" val="16862223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Albert Schweitzer (1875-1965)  východisko k humanistické gerontologii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109" y="1412776"/>
            <a:ext cx="3629891" cy="5328592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1952 Nobelova cena míru za „úctu k životu“ (</a:t>
            </a:r>
            <a:r>
              <a:rPr lang="cs-CZ" dirty="0" err="1"/>
              <a:t>reverence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life</a:t>
            </a:r>
            <a:r>
              <a:rPr lang="cs-CZ" dirty="0"/>
              <a:t>)</a:t>
            </a:r>
          </a:p>
          <a:p>
            <a:r>
              <a:rPr lang="cs-CZ" dirty="0"/>
              <a:t>„Podstatou humanity je, že žádný člověk nesmí být obětován žádnému cíli“.</a:t>
            </a:r>
          </a:p>
          <a:p>
            <a:r>
              <a:rPr lang="en-US" dirty="0"/>
              <a:t>'I am life which </a:t>
            </a:r>
            <a:r>
              <a:rPr lang="en-US" b="1" dirty="0"/>
              <a:t>wills to live</a:t>
            </a:r>
            <a:r>
              <a:rPr lang="en-US" dirty="0"/>
              <a:t>, and I exist </a:t>
            </a:r>
            <a:r>
              <a:rPr lang="en-US" b="1" dirty="0"/>
              <a:t>in the midst of life</a:t>
            </a:r>
            <a:r>
              <a:rPr lang="en-US" dirty="0"/>
              <a:t> which wills to live</a:t>
            </a:r>
            <a:r>
              <a:rPr lang="cs-CZ" dirty="0"/>
              <a:t>“ (chtít žít a nechat žít)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07531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Viktor E. </a:t>
            </a:r>
            <a:r>
              <a:rPr lang="cs-CZ" dirty="0" err="1"/>
              <a:t>Frankl</a:t>
            </a:r>
            <a:r>
              <a:rPr lang="cs-CZ" dirty="0"/>
              <a:t> (1905-1997)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9" y="1628800"/>
            <a:ext cx="3888432" cy="4536504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Zakladatel existenciální psychoanalýzy a logoterapie</a:t>
            </a:r>
          </a:p>
          <a:p>
            <a:pPr marL="0" indent="0">
              <a:buNone/>
            </a:pPr>
            <a:r>
              <a:rPr lang="cs-CZ" dirty="0"/>
              <a:t>Omezený život = podpora</a:t>
            </a:r>
            <a:r>
              <a:rPr lang="cs-CZ" b="1" dirty="0"/>
              <a:t> </a:t>
            </a:r>
          </a:p>
          <a:p>
            <a:r>
              <a:rPr lang="cs-CZ" dirty="0"/>
              <a:t>odvahy </a:t>
            </a:r>
          </a:p>
          <a:p>
            <a:r>
              <a:rPr lang="cs-CZ" dirty="0"/>
              <a:t>naděje </a:t>
            </a:r>
          </a:p>
          <a:p>
            <a:r>
              <a:rPr lang="cs-CZ" b="1" dirty="0"/>
              <a:t>smyslu (vůle ke smyslu)</a:t>
            </a:r>
          </a:p>
        </p:txBody>
      </p:sp>
    </p:spTree>
    <p:extLst>
      <p:ext uri="{BB962C8B-B14F-4D97-AF65-F5344CB8AC3E}">
        <p14:creationId xmlns:p14="http://schemas.microsoft.com/office/powerpoint/2010/main" val="15324907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Erik </a:t>
            </a:r>
            <a:r>
              <a:rPr lang="cs-CZ" dirty="0" err="1"/>
              <a:t>Erikson</a:t>
            </a:r>
            <a:r>
              <a:rPr lang="cs-CZ" dirty="0"/>
              <a:t> (1902-1994)</a:t>
            </a:r>
            <a:br>
              <a:rPr lang="cs-CZ" dirty="0"/>
            </a:br>
            <a:r>
              <a:rPr lang="cs-CZ" dirty="0"/>
              <a:t>humanistický psycholog 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628800"/>
            <a:ext cx="3600400" cy="5229200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114800" cy="452596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1966 „Identita a životní cyklus“ </a:t>
            </a:r>
          </a:p>
          <a:p>
            <a:r>
              <a:rPr lang="cs-CZ" dirty="0"/>
              <a:t>Ontogenetický úkol stáří:  </a:t>
            </a:r>
            <a:r>
              <a:rPr lang="cs-CZ" b="1" dirty="0"/>
              <a:t>zachovat osobnostní integritu </a:t>
            </a:r>
            <a:r>
              <a:rPr lang="cs-CZ" dirty="0"/>
              <a:t>proti rezignaci, zoufalství, strachu ze smrti</a:t>
            </a:r>
          </a:p>
          <a:p>
            <a:r>
              <a:rPr lang="cs-CZ" b="1" dirty="0"/>
              <a:t>„Stále jsem to já“</a:t>
            </a:r>
          </a:p>
          <a:p>
            <a:r>
              <a:rPr lang="cs-CZ" dirty="0"/>
              <a:t>Nezlomený životní příběh </a:t>
            </a:r>
          </a:p>
        </p:txBody>
      </p:sp>
    </p:spTree>
    <p:extLst>
      <p:ext uri="{BB962C8B-B14F-4D97-AF65-F5344CB8AC3E}">
        <p14:creationId xmlns:p14="http://schemas.microsoft.com/office/powerpoint/2010/main" val="24559695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Cicely</a:t>
            </a:r>
            <a:r>
              <a:rPr lang="cs-CZ" dirty="0"/>
              <a:t> Saundersová (1918-2005)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412776"/>
            <a:ext cx="4680520" cy="4896544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Pochopila jsem, že </a:t>
            </a:r>
          </a:p>
          <a:p>
            <a:r>
              <a:rPr lang="cs-CZ" dirty="0"/>
              <a:t>umírající potřebují víc než tlumení bolesti, že jejich utrpení je tělesné, duševní, sociální i spirituální </a:t>
            </a:r>
          </a:p>
          <a:p>
            <a:r>
              <a:rPr lang="cs-CZ" u="sng" dirty="0"/>
              <a:t>potřebují prostor, aby zůstali sami sebou</a:t>
            </a:r>
            <a:endParaRPr lang="cs-CZ" dirty="0"/>
          </a:p>
          <a:p>
            <a:r>
              <a:rPr lang="cs-CZ" dirty="0"/>
              <a:t>základem hospicové péče je spiritualita (</a:t>
            </a:r>
            <a:r>
              <a:rPr lang="cs-CZ" b="1" dirty="0"/>
              <a:t>smysl</a:t>
            </a:r>
            <a:r>
              <a:rPr lang="cs-CZ" dirty="0"/>
              <a:t>, nejen religiozita)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9216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A4FB61-A507-4303-B338-3B523D39E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2A9818-BE56-4283-AAD3-E632CC1B1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Negativní</a:t>
            </a:r>
            <a:r>
              <a:rPr lang="cs-CZ" dirty="0"/>
              <a:t> etika </a:t>
            </a:r>
            <a:r>
              <a:rPr lang="cs-CZ" sz="2400" dirty="0"/>
              <a:t>(J. Fuchs Distance 2008, č. 3)</a:t>
            </a:r>
          </a:p>
          <a:p>
            <a:pPr lvl="1"/>
            <a:r>
              <a:rPr lang="cs-CZ" dirty="0"/>
              <a:t>popírá možnost absolutní, nepodmíněné, poznatelné mravnosti</a:t>
            </a:r>
          </a:p>
          <a:p>
            <a:pPr lvl="1"/>
            <a:r>
              <a:rPr lang="cs-CZ" dirty="0"/>
              <a:t>marginalizuje etiku (ekonomika, stát jako firma)</a:t>
            </a:r>
          </a:p>
          <a:p>
            <a:pPr lvl="1"/>
            <a:r>
              <a:rPr lang="cs-CZ" dirty="0"/>
              <a:t>mravní norma splývá s relativním </a:t>
            </a:r>
            <a:r>
              <a:rPr lang="cs-CZ" dirty="0" err="1"/>
              <a:t>politicko</a:t>
            </a:r>
            <a:r>
              <a:rPr lang="cs-CZ" dirty="0"/>
              <a:t> právním ošetřením situace či s aktuálním diskurzem (obecné povědomí, nepsané zákony – „srozumění“ dané doby – totalitní systémy, </a:t>
            </a:r>
            <a:r>
              <a:rPr lang="cs-CZ" dirty="0" err="1"/>
              <a:t>Luciferův</a:t>
            </a:r>
            <a:r>
              <a:rPr lang="cs-CZ" dirty="0"/>
              <a:t> efekt </a:t>
            </a:r>
            <a:r>
              <a:rPr lang="cs-CZ" dirty="0" err="1"/>
              <a:t>Ph</a:t>
            </a:r>
            <a:r>
              <a:rPr lang="cs-CZ" dirty="0"/>
              <a:t>. </a:t>
            </a:r>
            <a:r>
              <a:rPr lang="cs-CZ" dirty="0" err="1"/>
              <a:t>Zimbarda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733827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Carl </a:t>
            </a:r>
            <a:r>
              <a:rPr lang="cs-CZ" dirty="0" err="1"/>
              <a:t>Rogers</a:t>
            </a:r>
            <a:r>
              <a:rPr lang="cs-CZ" dirty="0"/>
              <a:t> (1902-1987)</a:t>
            </a:r>
            <a:br>
              <a:rPr lang="cs-CZ" dirty="0"/>
            </a:br>
            <a:r>
              <a:rPr lang="cs-CZ" dirty="0"/>
              <a:t>Psycholog, psychoterapeut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700808"/>
            <a:ext cx="3625196" cy="4968552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427984" y="1600200"/>
            <a:ext cx="4258816" cy="4525963"/>
          </a:xfrm>
        </p:spPr>
        <p:txBody>
          <a:bodyPr>
            <a:normAutofit fontScale="92500"/>
          </a:bodyPr>
          <a:lstStyle/>
          <a:p>
            <a:r>
              <a:rPr lang="cs-CZ" b="1" dirty="0" err="1"/>
              <a:t>Kongruence</a:t>
            </a:r>
            <a:r>
              <a:rPr lang="cs-CZ" b="1" dirty="0"/>
              <a:t> osobnosti </a:t>
            </a:r>
            <a:r>
              <a:rPr lang="cs-CZ" dirty="0"/>
              <a:t>(asimilace nezkreslených prožitků)</a:t>
            </a:r>
          </a:p>
          <a:p>
            <a:r>
              <a:rPr lang="cs-CZ" b="1" dirty="0"/>
              <a:t>Pozitivní </a:t>
            </a:r>
            <a:r>
              <a:rPr lang="cs-CZ" b="1" dirty="0" err="1"/>
              <a:t>sebepřijetí</a:t>
            </a:r>
            <a:r>
              <a:rPr lang="cs-CZ" b="1" dirty="0"/>
              <a:t> </a:t>
            </a:r>
            <a:r>
              <a:rPr lang="cs-CZ" dirty="0"/>
              <a:t>vs. </a:t>
            </a:r>
            <a:r>
              <a:rPr lang="cs-CZ" dirty="0" err="1"/>
              <a:t>ergodystonie</a:t>
            </a:r>
            <a:endParaRPr lang="cs-CZ" dirty="0"/>
          </a:p>
          <a:p>
            <a:r>
              <a:rPr lang="cs-CZ" dirty="0" err="1"/>
              <a:t>Indirektivní</a:t>
            </a:r>
            <a:r>
              <a:rPr lang="cs-CZ" dirty="0"/>
              <a:t> psychoterapie</a:t>
            </a:r>
          </a:p>
          <a:p>
            <a:r>
              <a:rPr lang="cs-CZ" b="1" dirty="0"/>
              <a:t>Chráněné prostředí terapeutického vztahu – být sám sebou</a:t>
            </a:r>
          </a:p>
          <a:p>
            <a:r>
              <a:rPr lang="cs-CZ" dirty="0"/>
              <a:t>Person </a:t>
            </a:r>
            <a:r>
              <a:rPr lang="cs-CZ" dirty="0" err="1"/>
              <a:t>centered</a:t>
            </a:r>
            <a:r>
              <a:rPr lang="cs-CZ" dirty="0"/>
              <a:t> </a:t>
            </a:r>
            <a:r>
              <a:rPr lang="cs-CZ" dirty="0" err="1"/>
              <a:t>approach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73010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2016 Británie: Rok krále Leara – udržet život ve svých rukou, proti vyloučení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556792"/>
            <a:ext cx="7776864" cy="5184576"/>
          </a:xfrm>
        </p:spPr>
      </p:pic>
    </p:spTree>
    <p:extLst>
      <p:ext uri="{BB962C8B-B14F-4D97-AF65-F5344CB8AC3E}">
        <p14:creationId xmlns:p14="http://schemas.microsoft.com/office/powerpoint/2010/main" val="24561240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4BFDB0-8BD8-4B86-B1D0-F1C1DAC22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2016 Nizozemí: </a:t>
            </a:r>
            <a:r>
              <a:rPr lang="cs-CZ" i="1" dirty="0"/>
              <a:t>Tajný deník </a:t>
            </a:r>
            <a:r>
              <a:rPr lang="cs-CZ" i="1" dirty="0" err="1"/>
              <a:t>Hendrika</a:t>
            </a:r>
            <a:r>
              <a:rPr lang="cs-CZ" i="1" dirty="0"/>
              <a:t> </a:t>
            </a:r>
            <a:r>
              <a:rPr lang="cs-CZ" i="1" dirty="0" err="1"/>
              <a:t>Groena</a:t>
            </a:r>
            <a:r>
              <a:rPr lang="cs-CZ" dirty="0"/>
              <a:t> – kniha roku, práva do 40 zemí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1B4FCFDF-4BB8-4D91-BE97-C5CA7EFEC2A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200"/>
            <a:ext cx="3754760" cy="5141168"/>
          </a:xfrm>
        </p:spPr>
      </p:pic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A974C0C-7824-48B3-B076-CA9A882C30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„Je mi 83 a čtvrt a pořád ještě nemám rád staré lidi“</a:t>
            </a:r>
          </a:p>
          <a:p>
            <a:r>
              <a:rPr lang="cs-CZ" dirty="0"/>
              <a:t>(Já jsem já, nikoliv anonymizovaný penzista či senior) </a:t>
            </a:r>
          </a:p>
        </p:txBody>
      </p:sp>
    </p:spTree>
    <p:extLst>
      <p:ext uri="{BB962C8B-B14F-4D97-AF65-F5344CB8AC3E}">
        <p14:creationId xmlns:p14="http://schemas.microsoft.com/office/powerpoint/2010/main" val="22434010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8C6FE-C253-4027-A94C-CC773BC39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 na vymezení „úkolu stáří“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8B4CCB-E734-45ED-8D9C-333ABB5E5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Erik </a:t>
            </a:r>
            <a:r>
              <a:rPr lang="cs-CZ" dirty="0" err="1"/>
              <a:t>Erikson</a:t>
            </a:r>
            <a:r>
              <a:rPr lang="cs-CZ" dirty="0"/>
              <a:t>: zůstat sám sebou (včetně participace)</a:t>
            </a:r>
          </a:p>
          <a:p>
            <a:r>
              <a:rPr lang="cs-CZ" dirty="0" err="1"/>
              <a:t>Existencialita</a:t>
            </a:r>
            <a:r>
              <a:rPr lang="cs-CZ" dirty="0"/>
              <a:t> pokročilého věku a končícího života - Oliver </a:t>
            </a:r>
            <a:r>
              <a:rPr lang="cs-CZ" dirty="0" err="1"/>
              <a:t>Sacks</a:t>
            </a:r>
            <a:r>
              <a:rPr lang="cs-CZ" dirty="0"/>
              <a:t>: </a:t>
            </a:r>
            <a:r>
              <a:rPr lang="cs-CZ" b="1" dirty="0"/>
              <a:t>„Stojím tváří v tvář smrti, ale ještě jsem neskončil se životem“ </a:t>
            </a:r>
          </a:p>
          <a:p>
            <a:endParaRPr lang="cs-CZ" dirty="0"/>
          </a:p>
          <a:p>
            <a:r>
              <a:rPr lang="cs-CZ" dirty="0"/>
              <a:t>Náš postmodernismus: dobře umřít – včas, rychle, snadno, levně?</a:t>
            </a:r>
          </a:p>
          <a:p>
            <a:r>
              <a:rPr lang="cs-CZ" dirty="0"/>
              <a:t>Nesmíme zaměnit odstupování od marné léčby za  odstupování od účinné léčby domněle marných lidí – příliš starých, příliš křehkých, příliš potřebných</a:t>
            </a:r>
          </a:p>
        </p:txBody>
      </p:sp>
    </p:spTree>
    <p:extLst>
      <p:ext uri="{BB962C8B-B14F-4D97-AF65-F5344CB8AC3E}">
        <p14:creationId xmlns:p14="http://schemas.microsoft.com/office/powerpoint/2010/main" val="11530988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E42798-0131-45B4-851A-C7EFE7D7A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Pozor na neoprávněnou </a:t>
            </a:r>
            <a:r>
              <a:rPr lang="cs-CZ" dirty="0" err="1"/>
              <a:t>pseudopaliatizaci</a:t>
            </a:r>
            <a:r>
              <a:rPr lang="cs-CZ" dirty="0"/>
              <a:t> křehkých lidí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20D198-1B6C-4559-A5A1-8FDB429C0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Hrozí „masakr“ (pasivní eutanazie) bezradných starců, kteří ztratili smysl života, ale nechtějí zemřít?  Potřebují </a:t>
            </a:r>
            <a:r>
              <a:rPr lang="cs-CZ" dirty="0" err="1"/>
              <a:t>Frankla</a:t>
            </a:r>
            <a:r>
              <a:rPr lang="cs-CZ" dirty="0"/>
              <a:t>, nebo </a:t>
            </a:r>
            <a:r>
              <a:rPr lang="cs-CZ" dirty="0" err="1"/>
              <a:t>euthanatika</a:t>
            </a:r>
            <a:r>
              <a:rPr lang="cs-CZ" dirty="0"/>
              <a:t>?</a:t>
            </a:r>
          </a:p>
          <a:p>
            <a:r>
              <a:rPr lang="cs-CZ" dirty="0"/>
              <a:t>O čem má být certifikovaná paliativní péče bez lékařů v ÚSP? Hrozí nechávání zemřít?</a:t>
            </a:r>
          </a:p>
          <a:p>
            <a:r>
              <a:rPr lang="cs-CZ" dirty="0"/>
              <a:t>Úroveň nízkonákladové péče a dostupnosti nízkonákladových intervencí jako prognostický faktor naděje dožití křehkých a závislých lidí!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84722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Sapfo</a:t>
            </a:r>
            <a:r>
              <a:rPr lang="cs-CZ" dirty="0"/>
              <a:t>: „A smrt je zlo, tak bozi uznali, </a:t>
            </a:r>
            <a:br>
              <a:rPr lang="cs-CZ" dirty="0"/>
            </a:br>
            <a:r>
              <a:rPr lang="cs-CZ" dirty="0"/>
              <a:t>vždyť kdyby byla krásná, též by zmírali.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72816"/>
            <a:ext cx="4495800" cy="3431306"/>
          </a:xfrm>
        </p:spPr>
      </p:pic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1772816"/>
            <a:ext cx="4648200" cy="2890465"/>
          </a:xfrm>
        </p:spPr>
      </p:pic>
    </p:spTree>
    <p:extLst>
      <p:ext uri="{BB962C8B-B14F-4D97-AF65-F5344CB8AC3E}">
        <p14:creationId xmlns:p14="http://schemas.microsoft.com/office/powerpoint/2010/main" val="37667952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8864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Paliativní myšlení nesmí být kulturou smrti, ale kultivací končícího života.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0200"/>
            <a:ext cx="3930453" cy="5141168"/>
          </a:xfrm>
        </p:spPr>
      </p:pic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600200"/>
            <a:ext cx="3168352" cy="5141168"/>
          </a:xfrm>
        </p:spPr>
      </p:pic>
    </p:spTree>
    <p:extLst>
      <p:ext uri="{BB962C8B-B14F-4D97-AF65-F5344CB8AC3E}">
        <p14:creationId xmlns:p14="http://schemas.microsoft.com/office/powerpoint/2010/main" val="983413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paliativní premisy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Nikdo nemá zemřít zbytečně ani </a:t>
            </a:r>
            <a:r>
              <a:rPr lang="cs-CZ" u="sng" dirty="0"/>
              <a:t>předčasně</a:t>
            </a:r>
          </a:p>
          <a:p>
            <a:pPr lvl="1"/>
            <a:r>
              <a:rPr lang="cs-CZ" dirty="0"/>
              <a:t>hypotetická maximální délka reziduálního života bez </a:t>
            </a:r>
            <a:r>
              <a:rPr lang="cs-CZ" dirty="0" err="1"/>
              <a:t>dystanatického</a:t>
            </a:r>
            <a:r>
              <a:rPr lang="cs-CZ" dirty="0"/>
              <a:t> „prodlužování na úkor kvality“</a:t>
            </a:r>
          </a:p>
          <a:p>
            <a:pPr lvl="1"/>
            <a:r>
              <a:rPr lang="cs-CZ" dirty="0"/>
              <a:t>reziduální život zkrácený symptomatickou léčbou</a:t>
            </a:r>
          </a:p>
          <a:p>
            <a:pPr lvl="1"/>
            <a:r>
              <a:rPr lang="cs-CZ" u="sng" dirty="0"/>
              <a:t>reziduální život zkrácený zanedbáním, komplikací</a:t>
            </a:r>
          </a:p>
          <a:p>
            <a:pPr lvl="1"/>
            <a:r>
              <a:rPr lang="cs-CZ" dirty="0"/>
              <a:t>reziduální život zkrácený eutanázií</a:t>
            </a:r>
          </a:p>
          <a:p>
            <a:r>
              <a:rPr lang="cs-CZ" dirty="0"/>
              <a:t>Odstupování od marné </a:t>
            </a:r>
            <a:r>
              <a:rPr lang="cs-CZ"/>
              <a:t>léčby nesmí </a:t>
            </a:r>
            <a:r>
              <a:rPr lang="cs-CZ" dirty="0"/>
              <a:t>být zaměněno za odstupování od účinné léčby domněle „marných“ lidí (např. „přestárlých“)</a:t>
            </a:r>
          </a:p>
          <a:p>
            <a:pPr lvl="1"/>
            <a:r>
              <a:rPr lang="cs-CZ" dirty="0"/>
              <a:t>Pozor na </a:t>
            </a:r>
            <a:r>
              <a:rPr lang="cs-CZ" dirty="0" err="1"/>
              <a:t>paliatizaci</a:t>
            </a:r>
            <a:r>
              <a:rPr lang="cs-CZ" dirty="0"/>
              <a:t> dlouhodobé péče (LTC)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01409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 paliativní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Tlumení utrpení – tělesného, psychického, sociálního, spirituálního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Odstoupení od samoúčelných a trýznivých výkonů diagnostických i „léčebných“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Animace – smysluplnost končícího života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Intervence léčitelných obtíží </a:t>
            </a:r>
          </a:p>
          <a:p>
            <a:pPr marL="914400" lvl="1" indent="-514350"/>
            <a:r>
              <a:rPr lang="cs-CZ" dirty="0"/>
              <a:t>komplikací </a:t>
            </a:r>
          </a:p>
          <a:p>
            <a:pPr marL="914400" lvl="1" indent="-514350"/>
            <a:r>
              <a:rPr lang="cs-CZ" dirty="0" err="1"/>
              <a:t>interkurentních</a:t>
            </a:r>
            <a:r>
              <a:rPr lang="cs-CZ" dirty="0"/>
              <a:t> onemocnění</a:t>
            </a:r>
          </a:p>
        </p:txBody>
      </p:sp>
    </p:spTree>
    <p:extLst>
      <p:ext uri="{BB962C8B-B14F-4D97-AF65-F5344CB8AC3E}">
        <p14:creationId xmlns:p14="http://schemas.microsoft.com/office/powerpoint/2010/main" val="23050766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Paliatizace</a:t>
            </a:r>
            <a:r>
              <a:rPr lang="cs-CZ" dirty="0"/>
              <a:t> křehkosti a „marných“ starců? Změna paradigmatu? 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8800"/>
            <a:ext cx="4536504" cy="3105919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Vlivný prof. </a:t>
            </a:r>
            <a:r>
              <a:rPr lang="cs-CZ" dirty="0" err="1"/>
              <a:t>Zeke</a:t>
            </a:r>
            <a:r>
              <a:rPr lang="cs-CZ" dirty="0"/>
              <a:t> Emanuel – public </a:t>
            </a:r>
            <a:r>
              <a:rPr lang="cs-CZ" dirty="0" err="1"/>
              <a:t>health</a:t>
            </a:r>
            <a:r>
              <a:rPr lang="cs-CZ" dirty="0"/>
              <a:t>, odd. klinické bioetiky NIH (9/2014):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i="1" dirty="0" err="1"/>
              <a:t>Why</a:t>
            </a:r>
            <a:r>
              <a:rPr lang="cs-CZ" b="1" i="1" dirty="0"/>
              <a:t> I hope to </a:t>
            </a:r>
            <a:r>
              <a:rPr lang="cs-CZ" b="1" i="1" dirty="0" err="1"/>
              <a:t>die</a:t>
            </a:r>
            <a:r>
              <a:rPr lang="cs-CZ" b="1" i="1" dirty="0"/>
              <a:t> </a:t>
            </a:r>
            <a:r>
              <a:rPr lang="cs-CZ" b="1" i="1" dirty="0" err="1"/>
              <a:t>at</a:t>
            </a:r>
            <a:r>
              <a:rPr lang="cs-CZ" b="1" i="1" dirty="0"/>
              <a:t> 75</a:t>
            </a:r>
            <a:r>
              <a:rPr lang="cs-CZ" dirty="0"/>
              <a:t>:  život je završen, dále jen marasmus </a:t>
            </a:r>
            <a:r>
              <a:rPr lang="cs-CZ" dirty="0" err="1"/>
              <a:t>senilis</a:t>
            </a:r>
            <a:r>
              <a:rPr lang="cs-CZ" dirty="0"/>
              <a:t>, nenechám se léčit …</a:t>
            </a:r>
          </a:p>
        </p:txBody>
      </p:sp>
    </p:spTree>
    <p:extLst>
      <p:ext uri="{BB962C8B-B14F-4D97-AF65-F5344CB8AC3E}">
        <p14:creationId xmlns:p14="http://schemas.microsoft.com/office/powerpoint/2010/main" val="3366361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E700F5-A898-4303-A899-64344474C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1976C1-8C29-467E-A0C6-E0B96BA0D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Trvá podřízenost oborů etice (Hippokrates)?</a:t>
            </a:r>
          </a:p>
          <a:p>
            <a:pPr lvl="2"/>
            <a:r>
              <a:rPr lang="cs-CZ" dirty="0"/>
              <a:t>Nestačí být dobrou ošetřovatelkou dodržující zákony a standardy (vnitřní normy)?</a:t>
            </a:r>
          </a:p>
          <a:p>
            <a:r>
              <a:rPr lang="cs-CZ" dirty="0"/>
              <a:t>Postmoderní relativismus – agnosticismus </a:t>
            </a:r>
          </a:p>
          <a:p>
            <a:pPr lvl="1"/>
            <a:r>
              <a:rPr lang="cs-CZ" dirty="0"/>
              <a:t>Dobro (pravdu, lásku) nelze poznat – existují?</a:t>
            </a:r>
          </a:p>
          <a:p>
            <a:r>
              <a:rPr lang="cs-CZ" dirty="0"/>
              <a:t>Extrémní individualismus v konfliktu s etikou povinností a ctností</a:t>
            </a:r>
          </a:p>
          <a:p>
            <a:pPr lvl="1"/>
            <a:r>
              <a:rPr lang="cs-CZ" dirty="0"/>
              <a:t>Právo na štěstí, netrpění, seberealizaci </a:t>
            </a:r>
          </a:p>
          <a:p>
            <a:pPr lvl="1"/>
            <a:r>
              <a:rPr lang="cs-CZ" dirty="0"/>
              <a:t>Minimalizace omezení seberealizace, vášní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87406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Balada o </a:t>
            </a:r>
            <a:r>
              <a:rPr lang="cs-CZ" dirty="0" err="1"/>
              <a:t>Narajamě</a:t>
            </a:r>
            <a:r>
              <a:rPr lang="cs-CZ" dirty="0"/>
              <a:t> (1983) “v kontextu </a:t>
            </a:r>
            <a:r>
              <a:rPr lang="cs-CZ" dirty="0" err="1"/>
              <a:t>neomaltuziánství</a:t>
            </a:r>
            <a:r>
              <a:rPr lang="cs-CZ" dirty="0"/>
              <a:t>“?</a:t>
            </a:r>
          </a:p>
        </p:txBody>
      </p:sp>
      <p:pic>
        <p:nvPicPr>
          <p:cNvPr id="5" name="Zástupný symbol pro obsah 4" descr="Narajam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556792"/>
            <a:ext cx="4644008" cy="3401764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Údajný zvyk </a:t>
            </a:r>
            <a:r>
              <a:rPr lang="cs-CZ" b="1" dirty="0" err="1"/>
              <a:t>ubasute</a:t>
            </a:r>
            <a:r>
              <a:rPr lang="cs-CZ" dirty="0"/>
              <a:t> „zbavování se stařen“ </a:t>
            </a:r>
          </a:p>
          <a:p>
            <a:r>
              <a:rPr lang="cs-CZ" dirty="0"/>
              <a:t>1 lokalita („japonská Sparta“ s Tarpejskou skálou?)  </a:t>
            </a:r>
          </a:p>
          <a:p>
            <a:r>
              <a:rPr lang="cs-CZ" dirty="0"/>
              <a:t>Věk </a:t>
            </a:r>
            <a:r>
              <a:rPr lang="cs-CZ" dirty="0" err="1"/>
              <a:t>ubasute</a:t>
            </a:r>
            <a:r>
              <a:rPr lang="cs-CZ" dirty="0"/>
              <a:t>: 70 let</a:t>
            </a:r>
          </a:p>
          <a:p>
            <a:r>
              <a:rPr lang="cs-CZ" dirty="0"/>
              <a:t>Ponechání starců svému osudu, když se stali přítěží</a:t>
            </a:r>
          </a:p>
        </p:txBody>
      </p:sp>
    </p:spTree>
    <p:extLst>
      <p:ext uri="{BB962C8B-B14F-4D97-AF65-F5344CB8AC3E}">
        <p14:creationId xmlns:p14="http://schemas.microsoft.com/office/powerpoint/2010/main" val="16461605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Historické varování:</a:t>
            </a:r>
            <a:br>
              <a:rPr lang="cs-CZ" dirty="0"/>
            </a:br>
            <a:r>
              <a:rPr lang="cs-CZ" dirty="0"/>
              <a:t>profesor Alfred </a:t>
            </a:r>
            <a:r>
              <a:rPr lang="cs-CZ" dirty="0" err="1"/>
              <a:t>Hoche</a:t>
            </a:r>
            <a:r>
              <a:rPr lang="cs-CZ" dirty="0"/>
              <a:t> (1865-1943)</a:t>
            </a:r>
          </a:p>
        </p:txBody>
      </p:sp>
      <p:pic>
        <p:nvPicPr>
          <p:cNvPr id="35842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9388" y="1341438"/>
            <a:ext cx="4419600" cy="5516562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K. </a:t>
            </a:r>
            <a:r>
              <a:rPr lang="cs-CZ" dirty="0" err="1"/>
              <a:t>Binding</a:t>
            </a:r>
            <a:r>
              <a:rPr lang="cs-CZ" dirty="0"/>
              <a:t>, A. </a:t>
            </a:r>
            <a:r>
              <a:rPr lang="cs-CZ" dirty="0" err="1"/>
              <a:t>Hoche</a:t>
            </a:r>
            <a:r>
              <a:rPr lang="cs-CZ" dirty="0"/>
              <a:t>: „Die </a:t>
            </a:r>
            <a:r>
              <a:rPr lang="cs-CZ" dirty="0" err="1"/>
              <a:t>Freigabe</a:t>
            </a:r>
            <a:r>
              <a:rPr lang="cs-CZ" dirty="0"/>
              <a:t> der </a:t>
            </a:r>
            <a:r>
              <a:rPr lang="cs-CZ" dirty="0" err="1"/>
              <a:t>Vernichtung</a:t>
            </a:r>
            <a:r>
              <a:rPr lang="cs-CZ" dirty="0"/>
              <a:t> </a:t>
            </a:r>
            <a:r>
              <a:rPr lang="cs-CZ" dirty="0" err="1"/>
              <a:t>lebensunworten</a:t>
            </a:r>
            <a:r>
              <a:rPr lang="cs-CZ" dirty="0"/>
              <a:t> </a:t>
            </a:r>
            <a:r>
              <a:rPr lang="cs-CZ" dirty="0" err="1"/>
              <a:t>Lebens</a:t>
            </a:r>
            <a:r>
              <a:rPr lang="cs-CZ" dirty="0"/>
              <a:t>“ 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(Osvobození ze zhouby </a:t>
            </a:r>
            <a:r>
              <a:rPr lang="cs-CZ" u="sng" dirty="0"/>
              <a:t>života nehodných životů, </a:t>
            </a:r>
            <a:r>
              <a:rPr lang="cs-CZ" dirty="0"/>
              <a:t>1920).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Otevření dveří eutanáziím (mentální retardace, demence, epilepsie</a:t>
            </a:r>
            <a:r>
              <a:rPr lang="cs-CZ" sz="2400" dirty="0"/>
              <a:t>)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4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4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14263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Argumentační paralely, ze kterých mrazí – jsme poučeně odolní?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628800"/>
            <a:ext cx="4176464" cy="4536504"/>
          </a:xfrm>
        </p:spPr>
      </p:pic>
      <p:pic>
        <p:nvPicPr>
          <p:cNvPr id="5" name="Zástupný symbol pro obsah 4" descr="[Abbildung].jpg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3145" y="1600200"/>
            <a:ext cx="3546709" cy="4525963"/>
          </a:xfrm>
        </p:spPr>
      </p:pic>
    </p:spTree>
    <p:extLst>
      <p:ext uri="{BB962C8B-B14F-4D97-AF65-F5344CB8AC3E}">
        <p14:creationId xmlns:p14="http://schemas.microsoft.com/office/powerpoint/2010/main" val="427869502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Lucius </a:t>
            </a:r>
            <a:r>
              <a:rPr lang="cs-CZ" dirty="0" err="1"/>
              <a:t>Annaeus</a:t>
            </a:r>
            <a:r>
              <a:rPr lang="cs-CZ" dirty="0"/>
              <a:t> Seneca</a:t>
            </a:r>
            <a:br>
              <a:rPr lang="cs-CZ" dirty="0"/>
            </a:br>
            <a:r>
              <a:rPr lang="cs-CZ" dirty="0"/>
              <a:t>(4 př. n. l. – 65 n. l.) a rámec medicíny</a:t>
            </a:r>
          </a:p>
        </p:txBody>
      </p:sp>
      <p:pic>
        <p:nvPicPr>
          <p:cNvPr id="38914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417638"/>
            <a:ext cx="4191000" cy="5440362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36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600" dirty="0"/>
              <a:t>„Je zcela zbytečné se ptát, má-li život smysl, či ne.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600" dirty="0"/>
              <a:t>Má takový smysl, jaký mu dáme.“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91051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Poselství Olivera </a:t>
            </a:r>
            <a:r>
              <a:rPr lang="cs-CZ" dirty="0" err="1"/>
              <a:t>Sackse</a:t>
            </a:r>
            <a:r>
              <a:rPr lang="cs-CZ" dirty="0"/>
              <a:t> (1933-2015) pro geriatrii a paliativu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0200"/>
            <a:ext cx="4648200" cy="4061048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„Stojím tváří v tvář smrti, ale ještě jsem neskončil se životem“.</a:t>
            </a:r>
          </a:p>
          <a:p>
            <a:pPr marL="0" indent="0" algn="r">
              <a:buNone/>
            </a:pPr>
            <a:r>
              <a:rPr lang="cs-CZ" b="1" dirty="0"/>
              <a:t>Vděčnost</a:t>
            </a:r>
          </a:p>
          <a:p>
            <a:pPr marL="0" indent="0" algn="r">
              <a:buNone/>
            </a:pPr>
            <a:r>
              <a:rPr lang="cs-CZ" b="1" dirty="0" err="1"/>
              <a:t>Praha:dybuuk</a:t>
            </a:r>
            <a:endParaRPr lang="cs-CZ" b="1" dirty="0"/>
          </a:p>
          <a:p>
            <a:pPr marL="0" indent="0" algn="r">
              <a:buNone/>
            </a:pPr>
            <a:r>
              <a:rPr lang="cs-CZ" b="1" dirty="0"/>
              <a:t>2016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9296214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babick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0"/>
            <a:ext cx="609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0419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„Racionální“ svět bez etiky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Proč léčit „přestárlé, postproduktivní, marné, drahé chroniky“? Když postmoderně…</a:t>
            </a:r>
          </a:p>
          <a:p>
            <a:r>
              <a:rPr lang="cs-CZ" dirty="0"/>
              <a:t>Bůh je mrtev</a:t>
            </a:r>
          </a:p>
          <a:p>
            <a:r>
              <a:rPr lang="cs-CZ" dirty="0"/>
              <a:t>Hippokrates je mrtev</a:t>
            </a:r>
          </a:p>
          <a:p>
            <a:pPr marL="0" indent="0">
              <a:buNone/>
            </a:pPr>
            <a:r>
              <a:rPr lang="cs-CZ" dirty="0"/>
              <a:t>Apriorní zábrany postmoderně padly: „proč ne?“</a:t>
            </a:r>
          </a:p>
          <a:p>
            <a:pPr marL="0" indent="0">
              <a:buNone/>
            </a:pPr>
            <a:r>
              <a:rPr lang="cs-CZ" dirty="0"/>
              <a:t>Vyhoštěná smrt se vrací jako více než vykupitelka</a:t>
            </a:r>
          </a:p>
          <a:p>
            <a:pPr marL="0" indent="0">
              <a:buNone/>
            </a:pPr>
            <a:r>
              <a:rPr lang="cs-CZ" dirty="0"/>
              <a:t>Směřuje vývoj medicíny </a:t>
            </a:r>
          </a:p>
          <a:p>
            <a:pPr lvl="1"/>
            <a:r>
              <a:rPr lang="cs-CZ" dirty="0"/>
              <a:t>od „bojovníků se smrtí“</a:t>
            </a:r>
          </a:p>
          <a:p>
            <a:pPr lvl="1"/>
            <a:r>
              <a:rPr lang="cs-CZ" dirty="0"/>
              <a:t>k trvale udržitelnému zdravotnictví?</a:t>
            </a:r>
          </a:p>
        </p:txBody>
      </p:sp>
    </p:spTree>
    <p:extLst>
      <p:ext uri="{BB962C8B-B14F-4D97-AF65-F5344CB8AC3E}">
        <p14:creationId xmlns:p14="http://schemas.microsoft.com/office/powerpoint/2010/main" val="1833024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Neomaltuziánské</a:t>
            </a:r>
            <a:r>
              <a:rPr lang="cs-CZ" dirty="0"/>
              <a:t> obavy z přemnožení lidstva, starců, pomalu umírajících?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700808"/>
            <a:ext cx="3384376" cy="4896544"/>
          </a:xfrm>
        </p:spPr>
      </p:pic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772816"/>
            <a:ext cx="4824536" cy="4608512"/>
          </a:xfrm>
        </p:spPr>
      </p:pic>
    </p:spTree>
    <p:extLst>
      <p:ext uri="{BB962C8B-B14F-4D97-AF65-F5344CB8AC3E}">
        <p14:creationId xmlns:p14="http://schemas.microsoft.com/office/powerpoint/2010/main" val="4063841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Michel </a:t>
            </a:r>
            <a:r>
              <a:rPr lang="cs-CZ" dirty="0" err="1"/>
              <a:t>Foucault</a:t>
            </a:r>
            <a:r>
              <a:rPr lang="cs-CZ" dirty="0"/>
              <a:t> (1926-1984)</a:t>
            </a:r>
            <a:br>
              <a:rPr lang="cs-CZ" dirty="0"/>
            </a:br>
            <a:r>
              <a:rPr lang="cs-CZ" dirty="0" err="1"/>
              <a:t>biopower</a:t>
            </a:r>
            <a:r>
              <a:rPr lang="cs-CZ" dirty="0"/>
              <a:t> - </a:t>
            </a:r>
            <a:r>
              <a:rPr lang="cs-CZ" dirty="0" err="1"/>
              <a:t>biologizace</a:t>
            </a:r>
            <a:r>
              <a:rPr lang="cs-CZ" dirty="0"/>
              <a:t> společnosti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1412776"/>
            <a:ext cx="4292770" cy="5445224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Zneužití negativní etiky</a:t>
            </a:r>
          </a:p>
          <a:p>
            <a:pPr marL="0" indent="0">
              <a:buNone/>
            </a:pPr>
            <a:r>
              <a:rPr lang="cs-CZ" dirty="0"/>
              <a:t>Snaha řešit společenské problémy biologicky –  </a:t>
            </a:r>
            <a:r>
              <a:rPr lang="cs-CZ" dirty="0" err="1"/>
              <a:t>medicinalizace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 err="1"/>
              <a:t>psychiatrizace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Ovládání společnosti pomocí biomedicíny : kontrola porodnosti, eugenika, euthanasie …</a:t>
            </a:r>
          </a:p>
          <a:p>
            <a:pPr marL="0" indent="0">
              <a:buNone/>
            </a:pPr>
            <a:r>
              <a:rPr lang="cs-CZ" dirty="0"/>
              <a:t>Nástroj: stereotypizace, změna diskursu – </a:t>
            </a:r>
            <a:r>
              <a:rPr lang="cs-CZ" b="1" dirty="0"/>
              <a:t>obecné povědomí</a:t>
            </a:r>
          </a:p>
        </p:txBody>
      </p:sp>
    </p:spTree>
    <p:extLst>
      <p:ext uri="{BB962C8B-B14F-4D97-AF65-F5344CB8AC3E}">
        <p14:creationId xmlns:p14="http://schemas.microsoft.com/office/powerpoint/2010/main" val="2936902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Odkaz Dona </a:t>
            </a:r>
            <a:r>
              <a:rPr lang="cs-CZ" dirty="0" err="1"/>
              <a:t>Quijota</a:t>
            </a:r>
            <a:r>
              <a:rPr lang="cs-CZ" dirty="0"/>
              <a:t> pro úsilí o renesanci humanismu  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484784"/>
            <a:ext cx="3744416" cy="5373216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Racionalita zabíjí duši</a:t>
            </a:r>
          </a:p>
          <a:p>
            <a:r>
              <a:rPr lang="cs-CZ" b="1" dirty="0"/>
              <a:t>Víra v čest je více než čest sama</a:t>
            </a:r>
          </a:p>
          <a:p>
            <a:r>
              <a:rPr lang="cs-CZ" b="1" dirty="0"/>
              <a:t>Víra v Hippokrata je více než sama obtížně definovatelná </a:t>
            </a:r>
            <a:r>
              <a:rPr lang="cs-CZ" b="1" dirty="0" err="1"/>
              <a:t>hippokratovská</a:t>
            </a:r>
            <a:r>
              <a:rPr lang="cs-CZ" b="1" dirty="0"/>
              <a:t> etika</a:t>
            </a:r>
          </a:p>
          <a:p>
            <a:r>
              <a:rPr lang="cs-CZ" dirty="0"/>
              <a:t>Víra ve smysluplnost stáří je více než sám smysl života ve stáří</a:t>
            </a:r>
          </a:p>
        </p:txBody>
      </p:sp>
    </p:spTree>
    <p:extLst>
      <p:ext uri="{BB962C8B-B14F-4D97-AF65-F5344CB8AC3E}">
        <p14:creationId xmlns:p14="http://schemas.microsoft.com/office/powerpoint/2010/main" val="581308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348AF8-242C-45D9-9884-10E7C6BBC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Víra v etiku a půvab života (nejen „řehole dobra“)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036F04-0A07-463A-AD08-AC29D76B5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Fr. </a:t>
            </a:r>
            <a:r>
              <a:rPr lang="cs-CZ" dirty="0" err="1"/>
              <a:t>Church</a:t>
            </a:r>
            <a:r>
              <a:rPr lang="cs-CZ" dirty="0"/>
              <a:t> 1897, New York Sun – vánoční odpověď malé Virginii na otázku, zda existuje „Ježíšek“:</a:t>
            </a:r>
          </a:p>
          <a:p>
            <a:pPr marL="0" indent="0">
              <a:buNone/>
            </a:pPr>
            <a:r>
              <a:rPr lang="cs-CZ" i="1" dirty="0"/>
              <a:t>Ano, existuje, stejně jistě jako láska, velkorysost, věrnost – proto může být náš život krásný a plný jasu … jinak bychom neměli ani víru, ani poezii, nic z toho, co činí život snesitelným. Skutečný svět je zahalen závojem, který ani násilí nedokáže protrhnout – poodhrnout jej může jen víra a poezie a láska. A nic na tomto světě není  pravdivější a trvalejší.“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06552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1777</Words>
  <Application>Microsoft Office PowerPoint</Application>
  <PresentationFormat>Předvádění na obrazovce (4:3)</PresentationFormat>
  <Paragraphs>224</Paragraphs>
  <Slides>45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48" baseType="lpstr">
      <vt:lpstr>Arial</vt:lpstr>
      <vt:lpstr>Calibri</vt:lpstr>
      <vt:lpstr>Motiv systému Office</vt:lpstr>
      <vt:lpstr>Gerontologický a klinický pohled na etiku v ošetřovatelství</vt:lpstr>
      <vt:lpstr>Etika</vt:lpstr>
      <vt:lpstr>Etika</vt:lpstr>
      <vt:lpstr>Etika</vt:lpstr>
      <vt:lpstr>„Racionální“ svět bez etiky</vt:lpstr>
      <vt:lpstr>Neomaltuziánské obavy z přemnožení lidstva, starců, pomalu umírajících?</vt:lpstr>
      <vt:lpstr>Michel Foucault (1926-1984) biopower - biologizace společnosti</vt:lpstr>
      <vt:lpstr>Odkaz Dona Quijota pro úsilí o renesanci humanismu  </vt:lpstr>
      <vt:lpstr>Víra v etiku a půvab života (nejen „řehole dobra“)</vt:lpstr>
      <vt:lpstr>Obrana lidskosti před totalitou a orwellovským světem </vt:lpstr>
      <vt:lpstr>T. Snyder: obrana před agnosticismem, banálním zlem a tyraniemi</vt:lpstr>
      <vt:lpstr>Ph. Zimbardo: svědomí versus banální zlo, rozostření zodpovědnosti</vt:lpstr>
      <vt:lpstr>Zimbardo: Luciferův efekt – proč se i dobří lidé dopouštějí velmi zlých věcí</vt:lpstr>
      <vt:lpstr>Klíčové prvky etiky</vt:lpstr>
      <vt:lpstr>Odpovědnost</vt:lpstr>
      <vt:lpstr>Odpovědnost</vt:lpstr>
      <vt:lpstr>Odpovědnost pečujících profesí</vt:lpstr>
      <vt:lpstr>Odpovědnost a týmová práce</vt:lpstr>
      <vt:lpstr>Svědomí </vt:lpstr>
      <vt:lpstr>Svědomí</vt:lpstr>
      <vt:lpstr>Konání v rozporu se svědomím, „eliminace svědomí“</vt:lpstr>
      <vt:lpstr>Konání v rozporu se svědomím, „eliminace svědomí“</vt:lpstr>
      <vt:lpstr>Všeobecná deklarace lidských práv (1948)</vt:lpstr>
      <vt:lpstr>Odpovědnost, svědomí a bezpečnost péče</vt:lpstr>
      <vt:lpstr>Rabindranath Thákur (Tagore)  1861-1941</vt:lpstr>
      <vt:lpstr>Albert Schweitzer (1875-1965)  východisko k humanistické gerontologii</vt:lpstr>
      <vt:lpstr>Viktor E. Frankl (1905-1997)</vt:lpstr>
      <vt:lpstr>Erik Erikson (1902-1994) humanistický psycholog </vt:lpstr>
      <vt:lpstr>Cicely Saundersová (1918-2005)</vt:lpstr>
      <vt:lpstr>Carl Rogers (1902-1987) Psycholog, psychoterapeut</vt:lpstr>
      <vt:lpstr>2016 Británie: Rok krále Leara – udržet život ve svých rukou, proti vyloučení</vt:lpstr>
      <vt:lpstr>2016 Nizozemí: Tajný deník Hendrika Groena – kniha roku, práva do 40 zemí</vt:lpstr>
      <vt:lpstr>Pozor na vymezení „úkolu stáří“</vt:lpstr>
      <vt:lpstr>Pozor na neoprávněnou pseudopaliatizaci křehkých lidí</vt:lpstr>
      <vt:lpstr>Sapfo: „A smrt je zlo, tak bozi uznali,  vždyť kdyby byla krásná, též by zmírali.</vt:lpstr>
      <vt:lpstr>Paliativní myšlení nesmí být kulturou smrti, ale kultivací končícího života.</vt:lpstr>
      <vt:lpstr>Základní paliativní premisy</vt:lpstr>
      <vt:lpstr>Nástroje paliativní péče</vt:lpstr>
      <vt:lpstr>Paliatizace křehkosti a „marných“ starců? Změna paradigmatu? </vt:lpstr>
      <vt:lpstr>Balada o Narajamě (1983) “v kontextu neomaltuziánství“?</vt:lpstr>
      <vt:lpstr>Historické varování: profesor Alfred Hoche (1865-1943)</vt:lpstr>
      <vt:lpstr>Argumentační paralely, ze kterých mrazí – jsme poučeně odolní?</vt:lpstr>
      <vt:lpstr>Lucius Annaeus Seneca (4 př. n. l. – 65 n. l.) a rámec medicíny</vt:lpstr>
      <vt:lpstr>Poselství Olivera Sackse (1933-2015) pro geriatrii a paliativu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Seniorům přátelské prostředí v Evropě</dc:title>
  <dc:creator>Zdenek</dc:creator>
  <cp:lastModifiedBy>Zdeněk Kalvach</cp:lastModifiedBy>
  <cp:revision>37</cp:revision>
  <dcterms:created xsi:type="dcterms:W3CDTF">2014-10-12T22:54:18Z</dcterms:created>
  <dcterms:modified xsi:type="dcterms:W3CDTF">2017-10-19T05:23:26Z</dcterms:modified>
</cp:coreProperties>
</file>