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76" r:id="rId3"/>
    <p:sldId id="257" r:id="rId4"/>
    <p:sldId id="275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1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72473-FDC2-4845-83DD-532288CBBB89}" type="datetimeFigureOut">
              <a:rPr lang="de-DE" smtClean="0"/>
              <a:t>11.10.17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BC93D-D13D-4348-A473-D904AF3196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5079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C3EE-ED88-4C34-ABC9-147F7C0CAC5D}" type="datetimeFigureOut">
              <a:rPr lang="de-DE" smtClean="0"/>
              <a:pPr/>
              <a:t>11.10.17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1540-CE3E-47B4-AB64-FAF8A70AB1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C3EE-ED88-4C34-ABC9-147F7C0CAC5D}" type="datetimeFigureOut">
              <a:rPr lang="de-DE" smtClean="0"/>
              <a:pPr/>
              <a:t>11.10.17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1540-CE3E-47B4-AB64-FAF8A70AB1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C3EE-ED88-4C34-ABC9-147F7C0CAC5D}" type="datetimeFigureOut">
              <a:rPr lang="de-DE" smtClean="0"/>
              <a:pPr/>
              <a:t>11.10.17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1540-CE3E-47B4-AB64-FAF8A70AB1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C3EE-ED88-4C34-ABC9-147F7C0CAC5D}" type="datetimeFigureOut">
              <a:rPr lang="de-DE" smtClean="0"/>
              <a:pPr/>
              <a:t>11.10.17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1540-CE3E-47B4-AB64-FAF8A70AB1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C3EE-ED88-4C34-ABC9-147F7C0CAC5D}" type="datetimeFigureOut">
              <a:rPr lang="de-DE" smtClean="0"/>
              <a:pPr/>
              <a:t>11.10.17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1540-CE3E-47B4-AB64-FAF8A70AB1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C3EE-ED88-4C34-ABC9-147F7C0CAC5D}" type="datetimeFigureOut">
              <a:rPr lang="de-DE" smtClean="0"/>
              <a:pPr/>
              <a:t>11.10.17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1540-CE3E-47B4-AB64-FAF8A70AB1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C3EE-ED88-4C34-ABC9-147F7C0CAC5D}" type="datetimeFigureOut">
              <a:rPr lang="de-DE" smtClean="0"/>
              <a:pPr/>
              <a:t>11.10.17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1540-CE3E-47B4-AB64-FAF8A70AB1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C3EE-ED88-4C34-ABC9-147F7C0CAC5D}" type="datetimeFigureOut">
              <a:rPr lang="de-DE" smtClean="0"/>
              <a:pPr/>
              <a:t>11.10.17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1540-CE3E-47B4-AB64-FAF8A70AB1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C3EE-ED88-4C34-ABC9-147F7C0CAC5D}" type="datetimeFigureOut">
              <a:rPr lang="de-DE" smtClean="0"/>
              <a:pPr/>
              <a:t>11.10.17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1540-CE3E-47B4-AB64-FAF8A70AB1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C3EE-ED88-4C34-ABC9-147F7C0CAC5D}" type="datetimeFigureOut">
              <a:rPr lang="de-DE" smtClean="0"/>
              <a:pPr/>
              <a:t>11.10.17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1540-CE3E-47B4-AB64-FAF8A70AB1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C3EE-ED88-4C34-ABC9-147F7C0CAC5D}" type="datetimeFigureOut">
              <a:rPr lang="de-DE" smtClean="0"/>
              <a:pPr/>
              <a:t>11.10.17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1540-CE3E-47B4-AB64-FAF8A70AB1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9C3EE-ED88-4C34-ABC9-147F7C0CAC5D}" type="datetimeFigureOut">
              <a:rPr lang="de-DE" smtClean="0"/>
              <a:pPr/>
              <a:t>11.10.17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31540-CE3E-47B4-AB64-FAF8A70AB1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4896543"/>
          </a:xfrm>
        </p:spPr>
        <p:txBody>
          <a:bodyPr>
            <a:normAutofit/>
          </a:bodyPr>
          <a:lstStyle/>
          <a:p>
            <a:r>
              <a:rPr lang="de-DE" b="1" dirty="0" err="1" smtClean="0">
                <a:solidFill>
                  <a:schemeClr val="accent4">
                    <a:lumMod val="50000"/>
                  </a:schemeClr>
                </a:solidFill>
                <a:latin typeface="MS PMincho" pitchFamily="18" charset="-128"/>
                <a:ea typeface="MS PMincho" pitchFamily="18" charset="-128"/>
              </a:rPr>
              <a:t>Biografick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MS PMincho" pitchFamily="18" charset="-128"/>
                <a:ea typeface="MS PMincho" pitchFamily="18" charset="-128"/>
              </a:rPr>
              <a:t>á práce</a:t>
            </a:r>
            <a:b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MS PMincho" pitchFamily="18" charset="-128"/>
                <a:ea typeface="MS PMincho" pitchFamily="18" charset="-128"/>
              </a:rPr>
              <a:t> v ošetřovatelské praxi </a:t>
            </a:r>
            <a:b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MS PMincho" pitchFamily="18" charset="-128"/>
                <a:ea typeface="MS PMincho" pitchFamily="18" charset="-128"/>
              </a:rPr>
              <a:t/>
            </a:r>
            <a:b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MS PMincho" pitchFamily="18" charset="-128"/>
                <a:ea typeface="MS PMincho" pitchFamily="18" charset="-128"/>
              </a:rPr>
              <a:t>20.10.2017</a:t>
            </a:r>
            <a:endParaRPr lang="de-DE" b="1" dirty="0">
              <a:solidFill>
                <a:schemeClr val="accent4">
                  <a:lumMod val="50000"/>
                </a:schemeClr>
              </a:solidFill>
              <a:latin typeface="MS PMincho" pitchFamily="18" charset="-128"/>
              <a:ea typeface="MS PMincho" pitchFamily="18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Biografické práce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Spontální – vyprávěním důvěra klienta k pečující soboě nebo rodinnému příslušníku</a:t>
            </a: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Vyprávění – klientovi dát možnost – čas-místo –podnět aby mohl vyprávět vzpomínky ze svého žiovota (hudba, pohlednice, fotoalba)</a:t>
            </a: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Soziálně histrocké biografické vyprávění – jaký byl žiovt klienta v sociální oblasti, historické, politické a společensky ovlivněn</a:t>
            </a: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Příběhová část – spojena s hodně času pečovatele a trpělivosti, vyprávění z dřívějška (jaký  byl denní rozvrh, co se dělo dřív, jak dotyčný pracoval, kdy vstával, co dělal o víkendu atd. Atd. )</a:t>
            </a:r>
          </a:p>
          <a:p>
            <a:endParaRPr lang="cs-CZ" sz="2000" dirty="0" smtClean="0">
              <a:latin typeface="MS PMincho" pitchFamily="18" charset="-128"/>
              <a:ea typeface="MS PMincho" pitchFamily="18" charset="-128"/>
            </a:endParaRPr>
          </a:p>
          <a:p>
            <a:endParaRPr lang="cs-CZ" sz="1600" dirty="0" smtClean="0">
              <a:latin typeface="MS PMincho" pitchFamily="18" charset="-128"/>
              <a:ea typeface="MS PMincho" pitchFamily="18" charset="-128"/>
            </a:endParaRPr>
          </a:p>
          <a:p>
            <a:pPr lvl="1"/>
            <a:endParaRPr lang="cs-CZ" sz="1600" dirty="0" smtClean="0">
              <a:latin typeface="MS PMincho" pitchFamily="18" charset="-128"/>
              <a:ea typeface="MS PMincho" pitchFamily="18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Perspektivy Biografické práce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Psychologická – pozoruje se chování jako suma minulých životních prožitků</a:t>
            </a: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Soziologická perspektiva – pozorování a vnímání lidí v jeho sociálních a historických vztahů (rodina, dětství, škola, vzdělání, partnerství, životní astandart, válka, odsun)</a:t>
            </a: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Geragogická perspektiva – biografická práce kde životní cesty , životní zážitky nás doprovází, tak že ty současněě dostupné schopnosti jsou tímto podporovány jde tu o to aby se dotyčnému jeho současný život tak vytvářel aby i když je nemocen a není schopen dělat to co dříve mohl stále na základě toho výše řečeného jeho životní hodnotu, dále udržet</a:t>
            </a:r>
            <a:endParaRPr lang="de-DE" sz="2000" dirty="0">
              <a:latin typeface="MS PMincho" pitchFamily="18" charset="-128"/>
              <a:ea typeface="MS PMincho" pitchFamily="18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MS PMincho" pitchFamily="18" charset="-128"/>
                <a:ea typeface="MS PMincho" pitchFamily="18" charset="-128"/>
              </a:rPr>
              <a:t>Biografické účinky na proces stárnutí</a:t>
            </a:r>
            <a:endParaRPr lang="de-DE" dirty="0">
              <a:latin typeface="MS PMincho" pitchFamily="18" charset="-128"/>
              <a:ea typeface="MS PMincho" pitchFamily="18" charset="-128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Kdo z nás nezná když si staří lidé stěžují na své zdraví, je uži i vědecky dokázáno že tělesné pocity ve stáří jsou závislé na celém životním stylu dotyčného (kuřáci, obezita, stresss atd.)7</a:t>
            </a: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Ve stáří jsou určité funkce kienta narušené, tady je právě Biografická práce velice důležitá díky vzpomínkám se aktivují určité procesy u Klienta a také jednodušší integrace do současného života (Demenze, Mozková mrtvice, AĽS)</a:t>
            </a: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Biografická práce je klíč k současně stávajícím schopností Klienta abychom je mohli vědomě rozvíjet ci i ponechat aby  nezanikly</a:t>
            </a: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Můžeme s Klienty hovořit o jejich dřívějším životě, to jim pak pomůže jejich Indetitu si ještě s sobě déle ponechat, si na ní vzpomenout, tímto jim dodáváme silu, jistotu, sebevědomí a pomáháme jim těžké situace lépe zvládat </a:t>
            </a:r>
            <a:endParaRPr lang="de-DE" sz="2000" dirty="0">
              <a:latin typeface="MS PMincho" pitchFamily="18" charset="-128"/>
              <a:ea typeface="MS PMincho" pitchFamily="18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404664"/>
            <a:ext cx="6563072" cy="2520280"/>
          </a:xfrm>
        </p:spPr>
      </p:pic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 fontScale="90000"/>
          </a:bodyPr>
          <a:lstStyle/>
          <a:p>
            <a:pPr algn="l"/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/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/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/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/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/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/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/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/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/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/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/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/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>Cíle Biografická práce :</a:t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>- posilnění autobiografických kompetencí – být schopen se svou vlastní minulostí se vypořádat , motivace k vyprávění, </a:t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>- Rekonstrukce životního příběhu jednotlivé osoby, jednotlivé příběhy by měly být oživeny abychom mohli celkovou biografii dotyčného pochopit</a:t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>- Integrace životních příběhů díky positivnímu zpracování můžou netativní emoce, zatrpklost z minulého života pomoci dotyčnému zpracovat jeho vlastní biografii </a:t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>- vylepšení kontaktu se seniorem</a:t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>- znalosti biografie starších lidí je pomoc k respektu </a:t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>- komunikační prostředek</a:t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>- získává jistotu a bezpečí</a:t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>- identita seniora je tímto posilována</a:t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/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/>
            </a:r>
            <a:b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</a:br>
            <a:endParaRPr lang="de-DE" sz="2000" dirty="0">
              <a:solidFill>
                <a:srgbClr val="002060"/>
              </a:solidFill>
              <a:latin typeface="MS PMincho" pitchFamily="18" charset="-128"/>
              <a:ea typeface="MS PMincho" pitchFamily="18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Etická otázka k Biografii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Ochrana Dat a osoby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Které informace nám byly svěřeny, které smíme dál sdělit, které bychom si měli ponechat pro sebe, jak bychom měli zacházet s informacemi těch kteří něco špatného udělalí ( osoby z vězení, vražda, násilí z válkym znásliněnjí 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Reakce sniorů na určité prožité negativní zážitky, toto je důležité téma ale ne aby se to diskutovalo přes spolupracovníky dál (znáslinění diskrétní sdělení informace třetí osobě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Pečovatelé kteří jsou v kontaktu se seniorem získají tyto informace a musí je dál sdělit ostatním co se o seniora starají a jsou s ním v kontaktu, abychom z tvz. Puzzle obrázku si vytvořili komplexní obraz</a:t>
            </a:r>
            <a:endParaRPr lang="de-DE" sz="2000" dirty="0">
              <a:latin typeface="MS PMincho" pitchFamily="18" charset="-128"/>
              <a:ea typeface="MS PMincho" pitchFamily="18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Biografická oreintace při těžkých situacích </a:t>
            </a:r>
            <a:endParaRPr lang="de-DE" sz="2000" dirty="0">
              <a:latin typeface="MS PMincho" pitchFamily="18" charset="-128"/>
              <a:ea typeface="MS PMincho" pitchFamily="18" charset="-128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Krize při procesu stárnutí</a:t>
            </a: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Těžké životní situace jsou od starýh lidé často rozdílně zpracovávané. Pečující by měli při příležitostném chování ukázat porozumění a chápat je</a:t>
            </a: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V Gerontologie je pozorováno že lidé kteří v průběhu svého života těžké životní situace dokázali zvládat , zvládají i aktuální nápor a umí s tímto lépe zacházet</a:t>
            </a: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V praktickém Kontaktu se seniory je důležité vědět jaké životní osudy je potkali, jaké krize si prožili a jak se dokázali s timto vyrovnat</a:t>
            </a: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Víra pomáha také Klientům určité těžké situace zvládat</a:t>
            </a:r>
          </a:p>
          <a:p>
            <a:endParaRPr lang="de-DE" sz="2000" dirty="0">
              <a:latin typeface="MS PMincho" pitchFamily="18" charset="-128"/>
              <a:ea typeface="MS PMincho" pitchFamily="18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Integrativní Biografická práce </a:t>
            </a:r>
            <a:endParaRPr lang="de-DE" sz="2000" dirty="0">
              <a:latin typeface="MS PMincho" pitchFamily="18" charset="-128"/>
              <a:ea typeface="MS PMincho" pitchFamily="18" charset="-128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Živé spojení mezi mládím a stářím</a:t>
            </a: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Generace se spojují a porozumění je touto cestou podporováno</a:t>
            </a: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Například děti se školky dochází  do zařízení se senory, hrají spolu společenské hry, či jim senioři vyprávě svě životní příběhy</a:t>
            </a: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Posezení s Klientkami pri ručních pracech,  vyprávění životních příběhů</a:t>
            </a:r>
            <a:endParaRPr lang="de-DE" sz="2000" dirty="0">
              <a:latin typeface="MS PMincho" pitchFamily="18" charset="-128"/>
              <a:ea typeface="MS PMincho" pitchFamily="18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Rozdílné pojetí Biografie u žen a mužů</a:t>
            </a:r>
            <a:endParaRPr lang="de-DE" sz="2000" dirty="0">
              <a:latin typeface="MS PMincho" pitchFamily="18" charset="-128"/>
              <a:ea typeface="MS PMincho" pitchFamily="18" charset="-128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Jak vyprávějí příběhy muži a ženy</a:t>
            </a: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Zde je vždy důležité sledovat sled vyprávění u obou pohlaví neb jsou vždy a většinou odlišně poddány</a:t>
            </a: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Muži a ženy pojímají některé životní osudy rozdílně</a:t>
            </a:r>
          </a:p>
          <a:p>
            <a:endParaRPr lang="de-DE" sz="2000" dirty="0">
              <a:latin typeface="MS PMincho" pitchFamily="18" charset="-128"/>
              <a:ea typeface="MS PMincho" pitchFamily="18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Smysl Biografické práce </a:t>
            </a:r>
            <a:endParaRPr lang="de-DE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Pochopení a porozumění Klienta při určitých nápaditých změnách v chování</a:t>
            </a: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Vyrovnání se Klienta s životním osudem</a:t>
            </a: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Smíření se Klienta s těžkými životními osudy</a:t>
            </a: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Přizpůsobení péče Klienta díky jeho Biografickým údajům </a:t>
            </a:r>
          </a:p>
          <a:p>
            <a:pPr>
              <a:buNone/>
            </a:pPr>
            <a:r>
              <a:rPr lang="cs-CZ" sz="2000" smtClean="0">
                <a:latin typeface="MS PMincho" pitchFamily="18" charset="-128"/>
                <a:ea typeface="MS PMincho" pitchFamily="18" charset="-128"/>
              </a:rPr>
              <a:t>	(vstávání, péče o tělo, strava, schovávaní věcí, jídla, určité nápadité výpadky v chování)</a:t>
            </a:r>
          </a:p>
          <a:p>
            <a:pPr>
              <a:buNone/>
            </a:pPr>
            <a:endParaRPr lang="de-DE" sz="2000">
              <a:latin typeface="MS PMincho" pitchFamily="18" charset="-128"/>
              <a:ea typeface="MS PMincho" pitchFamily="18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 descr="58449_570450406312607_670635906_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07" b="11007"/>
          <a:stretch>
            <a:fillRect/>
          </a:stretch>
        </p:blipFill>
        <p:spPr>
          <a:xfrm>
            <a:off x="457200" y="908720"/>
            <a:ext cx="8229600" cy="5217443"/>
          </a:xfrm>
        </p:spPr>
      </p:pic>
    </p:spTree>
    <p:extLst>
      <p:ext uri="{BB962C8B-B14F-4D97-AF65-F5344CB8AC3E}">
        <p14:creationId xmlns:p14="http://schemas.microsoft.com/office/powerpoint/2010/main" val="18894681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MS PMincho" pitchFamily="18" charset="-128"/>
                <a:ea typeface="MS PMincho" pitchFamily="18" charset="-128"/>
              </a:rPr>
              <a:t>Biograpfická práce </a:t>
            </a:r>
            <a:endParaRPr lang="de-DE" dirty="0">
              <a:latin typeface="MS PMincho" pitchFamily="18" charset="-128"/>
              <a:ea typeface="MS PMincho" pitchFamily="18" charset="-128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MS PMincho" pitchFamily="18" charset="-128"/>
                <a:ea typeface="MS PMincho" pitchFamily="18" charset="-128"/>
              </a:rPr>
              <a:t>Každý životní příběh každá Biografie je tak jedinečná a osobní každého člověka, </a:t>
            </a:r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zaměstnávat se s </a:t>
            </a:r>
            <a:r>
              <a:rPr lang="cs-CZ" sz="2000" dirty="0">
                <a:latin typeface="MS PMincho" pitchFamily="18" charset="-128"/>
                <a:ea typeface="MS PMincho" pitchFamily="18" charset="-128"/>
              </a:rPr>
              <a:t>Biografii – životním příběhem a porozumění lidí je v současné době hlavní cíl péče o seniory. </a:t>
            </a:r>
            <a:endParaRPr lang="de-DE" sz="2000" dirty="0">
              <a:latin typeface="MS PMincho" pitchFamily="18" charset="-128"/>
              <a:ea typeface="MS PMincho" pitchFamily="18" charset="-128"/>
            </a:endParaRPr>
          </a:p>
          <a:p>
            <a:r>
              <a:rPr lang="cs-CZ" sz="2000" dirty="0">
                <a:latin typeface="MS PMincho" pitchFamily="18" charset="-128"/>
                <a:ea typeface="MS PMincho" pitchFamily="18" charset="-128"/>
              </a:rPr>
              <a:t>Když se senior zabývá svou Biografií svými životními příběhy , tak vlastně procvičuje a aktivuje své myšlení své vzpominky. </a:t>
            </a:r>
            <a:endParaRPr lang="cs-CZ" sz="2000" dirty="0" smtClean="0">
              <a:latin typeface="MS PMincho" pitchFamily="18" charset="-128"/>
              <a:ea typeface="MS PMincho" pitchFamily="18" charset="-128"/>
            </a:endParaRP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Ukázka životního příběhu člověka a také vnější prožitky i duševní vývoj. </a:t>
            </a:r>
            <a:endParaRPr lang="de-DE" sz="2000" dirty="0" smtClean="0">
              <a:latin typeface="MS PMincho" pitchFamily="18" charset="-128"/>
              <a:ea typeface="MS PMincho" pitchFamily="18" charset="-128"/>
            </a:endParaRP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Definice: žádné prožitky které po sobě následují je to proces životních osudů a průběh života </a:t>
            </a:r>
            <a:endParaRPr lang="de-DE" sz="2000" dirty="0" smtClean="0">
              <a:latin typeface="MS PMincho" pitchFamily="18" charset="-128"/>
              <a:ea typeface="MS PMincho" pitchFamily="18" charset="-128"/>
            </a:endParaRPr>
          </a:p>
          <a:p>
            <a:endParaRPr lang="de-DE" sz="2000" dirty="0">
              <a:latin typeface="MS PMincho" pitchFamily="18" charset="-128"/>
              <a:ea typeface="MS PMincho" pitchFamily="18" charset="-128"/>
            </a:endParaRP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2200" dirty="0" smtClean="0">
                <a:latin typeface="MS PMincho" pitchFamily="18" charset="-128"/>
                <a:ea typeface="MS PMincho" pitchFamily="18" charset="-128"/>
              </a:rPr>
              <a:t>(Biografická práce je – v Gerontologii Metoda s pomocí biografických elementů hrací metodou a uměleckou metodou kdy příběhy, prožitky, pády, vzestupy, rozchody, nemoce atd. Vyšetřuje a hledá z toho spojitost.)</a:t>
            </a:r>
          </a:p>
          <a:p>
            <a:r>
              <a:rPr lang="cs-CZ" sz="2200" dirty="0" smtClean="0">
                <a:latin typeface="MS PMincho" pitchFamily="18" charset="-128"/>
                <a:ea typeface="MS PMincho" pitchFamily="18" charset="-128"/>
              </a:rPr>
              <a:t>Lidský život je plný změn, prožitků negativnch, positivních – kterým se musí každý člověk projít, prožít a tak= tout cestou vytváří svou identitu a další životní styl a cestu </a:t>
            </a:r>
          </a:p>
          <a:p>
            <a:pPr algn="ctr"/>
            <a:endParaRPr lang="cs-CZ" sz="2200" dirty="0" smtClean="0">
              <a:latin typeface="MS PMincho" pitchFamily="18" charset="-128"/>
              <a:ea typeface="MS PMincho" pitchFamily="18" charset="-128"/>
            </a:endParaRPr>
          </a:p>
          <a:p>
            <a:endParaRPr lang="cs-CZ" sz="2400" dirty="0" smtClean="0">
              <a:latin typeface="MS PMincho" pitchFamily="18" charset="-128"/>
              <a:ea typeface="MS PMincho" pitchFamily="18" charset="-128"/>
            </a:endParaRPr>
          </a:p>
          <a:p>
            <a:endParaRPr lang="cs-CZ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latin typeface="MS PMincho" pitchFamily="18" charset="-128"/>
                <a:ea typeface="MS PMincho" pitchFamily="18" charset="-128"/>
              </a:rPr>
              <a:t>Lidé potřebují své prožitky sdělit nebo je sdědlují ti kteří je s nimi prožili</a:t>
            </a:r>
          </a:p>
          <a:p>
            <a:r>
              <a:rPr lang="cs-CZ" sz="2000" b="1" dirty="0" smtClean="0">
                <a:latin typeface="MS PMincho" pitchFamily="18" charset="-128"/>
                <a:ea typeface="MS PMincho" pitchFamily="18" charset="-128"/>
              </a:rPr>
              <a:t>Takto se podporují lidské city – jako je například zloba, vinna, stud, lítost, láska, radost, pocit štěstí – z toho pak později vyplývá pro Klienta ona otázka smyslu života</a:t>
            </a:r>
          </a:p>
          <a:p>
            <a:r>
              <a:rPr lang="cs-CZ" sz="2000" b="1" dirty="0" smtClean="0">
                <a:latin typeface="MS PMincho" pitchFamily="18" charset="-128"/>
                <a:ea typeface="MS PMincho" pitchFamily="18" charset="-128"/>
              </a:rPr>
              <a:t>Důležité je ve stáří se svým životem se smírit srovnat a najít vnitřní klid – pak může člověk ukončit svou životní cestu v míru  klidu </a:t>
            </a:r>
          </a:p>
          <a:p>
            <a:endParaRPr lang="cs-CZ" sz="2000" b="1" dirty="0" smtClean="0">
              <a:latin typeface="MS PMincho" pitchFamily="18" charset="-128"/>
              <a:ea typeface="MS PMincho" pitchFamily="18" charset="-128"/>
            </a:endParaRPr>
          </a:p>
          <a:p>
            <a:r>
              <a:rPr lang="cs-CZ" sz="2000" b="1" dirty="0" smtClean="0">
                <a:latin typeface="MS PMincho" pitchFamily="18" charset="-128"/>
                <a:ea typeface="MS PMincho" pitchFamily="18" charset="-128"/>
              </a:rPr>
              <a:t>Narušení Biografické práce – Klientí jsou odkázáni na pomoc a nejsou schopni tuto cestou života si většinou v klidu prožít tady je úkol pečovatele se ke Klientovi blíže emocionálně dostat nebo mu různými cestami pomoci – viz později </a:t>
            </a:r>
          </a:p>
          <a:p>
            <a:r>
              <a:rPr lang="cs-CZ" sz="2000" b="1" dirty="0" smtClean="0">
                <a:latin typeface="MS PMincho" pitchFamily="18" charset="-128"/>
                <a:ea typeface="MS PMincho" pitchFamily="18" charset="-128"/>
              </a:rPr>
              <a:t>Důležité je že potřebuje k sbírce informací o seniorovy co nejvíce údajů. </a:t>
            </a:r>
            <a:endParaRPr lang="de-DE" sz="2000" dirty="0" smtClean="0">
              <a:latin typeface="MS PMincho" pitchFamily="18" charset="-128"/>
              <a:ea typeface="MS PMincho" pitchFamily="18" charset="-128"/>
            </a:endParaRPr>
          </a:p>
          <a:p>
            <a:r>
              <a:rPr lang="cs-CZ" sz="2000" b="1" dirty="0" smtClean="0">
                <a:latin typeface="MS PMincho" pitchFamily="18" charset="-128"/>
                <a:ea typeface="MS PMincho" pitchFamily="18" charset="-128"/>
              </a:rPr>
              <a:t>Prameny: senior, rodinní příslušníci, přátelé, pozorující pečovatelé</a:t>
            </a:r>
            <a:endParaRPr lang="de-DE" sz="2000" dirty="0" smtClean="0">
              <a:latin typeface="MS PMincho" pitchFamily="18" charset="-128"/>
              <a:ea typeface="MS PMincho" pitchFamily="18" charset="-128"/>
            </a:endParaRPr>
          </a:p>
          <a:p>
            <a:endParaRPr lang="cs-CZ" sz="2000" b="1" dirty="0" smtClean="0">
              <a:latin typeface="MS PMincho" pitchFamily="18" charset="-128"/>
              <a:ea typeface="MS PMincho" pitchFamily="18" charset="-128"/>
            </a:endParaRPr>
          </a:p>
          <a:p>
            <a:endParaRPr lang="de-DE" sz="2000" dirty="0">
              <a:latin typeface="MS PMincho" pitchFamily="18" charset="-128"/>
              <a:ea typeface="MS PMincho" pitchFamily="18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Biografie člověka je příběh který vypráví spoustu dalších příběhů </a:t>
            </a: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Biografie pochází z řeckého pojmu :</a:t>
            </a:r>
          </a:p>
          <a:p>
            <a:pPr>
              <a:buNone/>
            </a:pPr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	Bio – graphie : Život vyprávět </a:t>
            </a:r>
          </a:p>
          <a:p>
            <a:pPr>
              <a:buNone/>
            </a:pPr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	jedná se zde o vývojový příběh historii ale není to životopis </a:t>
            </a:r>
          </a:p>
          <a:p>
            <a:pPr>
              <a:buNone/>
            </a:pPr>
            <a:endParaRPr lang="cs-CZ" sz="2000" dirty="0" smtClean="0">
              <a:latin typeface="MS PMincho" pitchFamily="18" charset="-128"/>
              <a:ea typeface="MS PMincho" pitchFamily="18" charset="-128"/>
            </a:endParaRP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Biografie je více než životopis, má svou vnitřní a vnější stránku, nejzajímavější je ta </a:t>
            </a:r>
            <a:r>
              <a:rPr lang="cs-CZ" sz="2000" b="1" dirty="0" smtClean="0">
                <a:latin typeface="MS PMincho" pitchFamily="18" charset="-128"/>
                <a:ea typeface="MS PMincho" pitchFamily="18" charset="-128"/>
              </a:rPr>
              <a:t>vnitřní stránka </a:t>
            </a:r>
            <a:endParaRPr lang="cs-CZ" sz="2000" dirty="0" smtClean="0">
              <a:latin typeface="MS PMincho" pitchFamily="18" charset="-128"/>
              <a:ea typeface="MS PMincho" pitchFamily="18" charset="-128"/>
            </a:endParaRP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Životopis je třeba důležitý když si hledáme nově zaměstnání tam neni místo pro emocionální prožitky </a:t>
            </a:r>
          </a:p>
          <a:p>
            <a:endParaRPr lang="cs-CZ" sz="2000" dirty="0" smtClean="0">
              <a:latin typeface="MS PMincho" pitchFamily="18" charset="-128"/>
              <a:ea typeface="MS PMincho" pitchFamily="18" charset="-128"/>
            </a:endParaRPr>
          </a:p>
          <a:p>
            <a:r>
              <a:rPr lang="cs-CZ" sz="2000" b="1" u="sng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>Důležité – Pamatuj:</a:t>
            </a:r>
          </a:p>
          <a:p>
            <a:pPr>
              <a:buNone/>
            </a:pPr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	</a:t>
            </a:r>
            <a:r>
              <a:rPr lang="cs-CZ" sz="2000" b="1" dirty="0" smtClean="0">
                <a:solidFill>
                  <a:schemeClr val="tx2">
                    <a:lumMod val="50000"/>
                  </a:schemeClr>
                </a:solidFill>
                <a:latin typeface="MS PMincho" pitchFamily="18" charset="-128"/>
                <a:ea typeface="MS PMincho" pitchFamily="18" charset="-128"/>
              </a:rPr>
              <a:t>Biografická práce začíná teprve tehdy když jsme zvědaví a ptáme se kdo byl tento člověk, jaký byl jeho životní průběh, co vím o jeho stavající se situaci, kdo mi vypráví o jeho životních zkušeností o jeho úspěchů, či pádech v životě. Jsou zajímavé momenty v jeho životě které se ho osobně dotýkají? </a:t>
            </a:r>
            <a:endParaRPr lang="de-DE" sz="2000" b="1" dirty="0" smtClean="0">
              <a:solidFill>
                <a:schemeClr val="tx2">
                  <a:lumMod val="50000"/>
                </a:schemeClr>
              </a:solidFill>
              <a:latin typeface="MS PMincho" pitchFamily="18" charset="-128"/>
              <a:ea typeface="MS PMincho" pitchFamily="18" charset="-128"/>
            </a:endParaRPr>
          </a:p>
          <a:p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000" b="1" u="sng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>Definice a vysvětlení Biografické práce </a:t>
            </a:r>
          </a:p>
          <a:p>
            <a:pPr algn="ctr">
              <a:buNone/>
            </a:pPr>
            <a:endParaRPr lang="cs-CZ" sz="2000" b="1" u="sng" dirty="0" smtClean="0">
              <a:solidFill>
                <a:srgbClr val="002060"/>
              </a:solidFill>
              <a:latin typeface="MS PMincho" pitchFamily="18" charset="-128"/>
              <a:ea typeface="MS PMincho" pitchFamily="18" charset="-128"/>
            </a:endParaRPr>
          </a:p>
          <a:p>
            <a:pPr algn="just">
              <a:buNone/>
            </a:pPr>
            <a:endParaRPr lang="cs-CZ" sz="2000" b="1" dirty="0" smtClean="0">
              <a:solidFill>
                <a:srgbClr val="002060"/>
              </a:solidFill>
              <a:latin typeface="MS PMincho" pitchFamily="18" charset="-128"/>
              <a:ea typeface="MS PMincho" pitchFamily="18" charset="-128"/>
            </a:endParaRPr>
          </a:p>
          <a:p>
            <a:pPr algn="just">
              <a:buNone/>
            </a:pPr>
            <a:endParaRPr lang="cs-CZ" sz="2000" b="1" dirty="0" smtClean="0">
              <a:solidFill>
                <a:srgbClr val="002060"/>
              </a:solidFill>
              <a:latin typeface="MS PMincho" pitchFamily="18" charset="-128"/>
              <a:ea typeface="MS PMincho" pitchFamily="18" charset="-128"/>
            </a:endParaRPr>
          </a:p>
          <a:p>
            <a:pPr algn="just">
              <a:buNone/>
            </a:pPr>
            <a:r>
              <a:rPr lang="cs-CZ" sz="2000" b="1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>Biografie je popsání života – Autobiografie - osobní popsání svého života/</a:t>
            </a:r>
          </a:p>
          <a:p>
            <a:pPr algn="just">
              <a:buNone/>
            </a:pPr>
            <a:r>
              <a:rPr lang="cs-CZ" sz="2000" b="1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>				    Reminiscence - zpáteční vzpomínání na životní 				zážitky či pocity</a:t>
            </a:r>
          </a:p>
          <a:p>
            <a:pPr algn="just">
              <a:buNone/>
            </a:pPr>
            <a:r>
              <a:rPr lang="cs-CZ" sz="2000" b="1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>				    Life Review – životní zpětný pohled, vědomá </a:t>
            </a:r>
          </a:p>
          <a:p>
            <a:pPr algn="just">
              <a:buNone/>
            </a:pPr>
            <a:r>
              <a:rPr lang="cs-CZ" sz="2000" b="1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>                                              sbírka zážitků a pocitů určitého životního </a:t>
            </a:r>
          </a:p>
          <a:p>
            <a:pPr algn="just">
              <a:buNone/>
            </a:pPr>
            <a:r>
              <a:rPr lang="cs-CZ" sz="2000" b="1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>                                              příběhu</a:t>
            </a:r>
          </a:p>
          <a:p>
            <a:pPr algn="just">
              <a:buNone/>
            </a:pPr>
            <a:r>
              <a:rPr lang="cs-CZ" sz="2000" b="1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>				    Oral History – příběhy jsou vyprávěné </a:t>
            </a:r>
          </a:p>
          <a:p>
            <a:pPr algn="just">
              <a:buNone/>
            </a:pPr>
            <a:endParaRPr lang="cs-CZ" sz="2000" b="1" dirty="0" smtClean="0">
              <a:solidFill>
                <a:srgbClr val="002060"/>
              </a:solidFill>
              <a:latin typeface="MS PMincho" pitchFamily="18" charset="-128"/>
              <a:ea typeface="MS PMincho" pitchFamily="18" charset="-128"/>
            </a:endParaRPr>
          </a:p>
          <a:p>
            <a:pPr algn="just">
              <a:buNone/>
            </a:pPr>
            <a:endParaRPr lang="cs-CZ" sz="2000" b="1" dirty="0" smtClean="0">
              <a:solidFill>
                <a:srgbClr val="002060"/>
              </a:solidFill>
              <a:latin typeface="MS PMincho" pitchFamily="18" charset="-128"/>
              <a:ea typeface="MS PMincho" pitchFamily="18" charset="-128"/>
            </a:endParaRPr>
          </a:p>
          <a:p>
            <a:pPr algn="ctr">
              <a:buNone/>
            </a:pPr>
            <a:endParaRPr lang="cs-CZ" sz="2000" b="1" dirty="0" smtClean="0">
              <a:solidFill>
                <a:srgbClr val="002060"/>
              </a:solidFill>
              <a:latin typeface="MS PMincho" pitchFamily="18" charset="-128"/>
              <a:ea typeface="MS PMincho" pitchFamily="18" charset="-128"/>
            </a:endParaRPr>
          </a:p>
          <a:p>
            <a:pPr algn="just">
              <a:buNone/>
            </a:pPr>
            <a:endParaRPr lang="de-DE" sz="2000" b="1" dirty="0">
              <a:solidFill>
                <a:srgbClr val="002060"/>
              </a:solidFill>
              <a:latin typeface="MS PMincho" pitchFamily="18" charset="-128"/>
              <a:ea typeface="MS PMincho" pitchFamily="18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2553147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>Biografická práce je spojení Minlosti a momentální současnost a možná budoucnost</a:t>
            </a:r>
          </a:p>
          <a:p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>Při práci se seniory je biografická práce velmi důležitá. Porozumět starsímu člověku a chápat a vnímat ho, by měla osoba kerá se o něj stará znát i jeho životní příběh. Základní znalosti Historie jsou také ki tomuto důležité </a:t>
            </a:r>
          </a:p>
          <a:p>
            <a:r>
              <a:rPr lang="cs-CZ" sz="2000" b="1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>Bezugspflege </a:t>
            </a:r>
            <a:r>
              <a:rPr lang="cs-CZ" sz="2000" dirty="0" smtClean="0">
                <a:solidFill>
                  <a:srgbClr val="002060"/>
                </a:solidFill>
                <a:latin typeface="MS PMincho" pitchFamily="18" charset="-128"/>
                <a:ea typeface="MS PMincho" pitchFamily="18" charset="-128"/>
              </a:rPr>
              <a:t>– překlad : Příslušná pečovatelská osoba – Význam ? </a:t>
            </a:r>
            <a:endParaRPr lang="de-DE" sz="2000" dirty="0">
              <a:solidFill>
                <a:srgbClr val="002060"/>
              </a:solidFill>
              <a:latin typeface="MS PMincho" pitchFamily="18" charset="-128"/>
              <a:ea typeface="MS PMincho" pitchFamily="18" charset="-128"/>
            </a:endParaRPr>
          </a:p>
        </p:txBody>
      </p:sp>
      <p:pic>
        <p:nvPicPr>
          <p:cNvPr id="4" name="Inhaltsplatzhalter 3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476672"/>
            <a:ext cx="3456384" cy="261689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Příslušná pečující osoba klienta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Tato forma péče o Klienty je v zahraničí praktikovaná aby každý klient měl svou cílenou osobu která se mu intensivněji věnuje, tzn. Stará se o jeho osobní, záležitosti, komunikace s rodinnými příslušníky, sbírka údajů ohledně Biografická práce, péče v oblasti potřeb osobních klienta, psaní plánu péče, ev. Plánované kontroly u lékaře atd. </a:t>
            </a:r>
          </a:p>
          <a:p>
            <a:r>
              <a:rPr lang="cs-CZ" dirty="0" smtClean="0"/>
              <a:t>Stávající z kvalifikované pečovatelské osoby a pomocné </a:t>
            </a: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993</Words>
  <Application>Microsoft Macintosh PowerPoint</Application>
  <PresentationFormat>Bildschirmpräsentation (4:3)</PresentationFormat>
  <Paragraphs>87</Paragraphs>
  <Slides>21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2" baseType="lpstr">
      <vt:lpstr>Larissa-Design</vt:lpstr>
      <vt:lpstr>Biografická práce  v ošetřovatelské praxi   20.10.2017</vt:lpstr>
      <vt:lpstr>PowerPoint-Präsentation</vt:lpstr>
      <vt:lpstr>Biograpfická práce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Příslušná pečující osoba klienta</vt:lpstr>
      <vt:lpstr>Metody Biografické práce </vt:lpstr>
      <vt:lpstr>Perspektivy Biografické práce</vt:lpstr>
      <vt:lpstr>Biografické účinky na proces stárnutí</vt:lpstr>
      <vt:lpstr>            Cíle Biografická práce : - posilnění autobiografických kompetencí – být schopen se svou vlastní minulostí se vypořádat , motivace k vyprávění,  - Rekonstrukce životního příběhu jednotlivé osoby, jednotlivé příběhy by měly být oživeny abychom mohli celkovou biografii dotyčného pochopit - Integrace životních příběhů díky positivnímu zpracování můžou netativní emoce, zatrpklost z minulého života pomoci dotyčnému zpracovat jeho vlastní biografii  - vylepšení kontaktu se seniorem - znalosti biografie starších lidí je pomoc k respektu  - komunikační prostředek - získává jistotu a bezpečí - identita seniora je tímto posilována   </vt:lpstr>
      <vt:lpstr>PowerPoint-Präsentation</vt:lpstr>
      <vt:lpstr>Biografická oreintace při těžkých situacích </vt:lpstr>
      <vt:lpstr>Integrativní Biografická práce </vt:lpstr>
      <vt:lpstr>Rozdílné pojetí Biografie u žen a mužů</vt:lpstr>
      <vt:lpstr>Smysl Biografické práce 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Biografická práce  v ošetřovatelské praxi  Litoměřice 24.11.2014</dc:title>
  <dc:creator>Liba Petsch</dc:creator>
  <cp:lastModifiedBy>Libuse Petsch</cp:lastModifiedBy>
  <cp:revision>21</cp:revision>
  <dcterms:created xsi:type="dcterms:W3CDTF">2014-11-01T07:34:26Z</dcterms:created>
  <dcterms:modified xsi:type="dcterms:W3CDTF">2017-10-11T08:30:48Z</dcterms:modified>
</cp:coreProperties>
</file>